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309" r:id="rId2"/>
    <p:sldId id="269" r:id="rId3"/>
    <p:sldId id="257" r:id="rId4"/>
    <p:sldId id="259" r:id="rId5"/>
    <p:sldId id="293" r:id="rId6"/>
    <p:sldId id="294" r:id="rId7"/>
    <p:sldId id="300" r:id="rId8"/>
    <p:sldId id="283" r:id="rId9"/>
    <p:sldId id="274" r:id="rId10"/>
    <p:sldId id="277" r:id="rId11"/>
    <p:sldId id="284" r:id="rId12"/>
    <p:sldId id="278" r:id="rId13"/>
    <p:sldId id="285" r:id="rId14"/>
    <p:sldId id="279" r:id="rId15"/>
    <p:sldId id="286" r:id="rId16"/>
    <p:sldId id="281" r:id="rId17"/>
    <p:sldId id="272" r:id="rId18"/>
    <p:sldId id="267" r:id="rId19"/>
    <p:sldId id="287" r:id="rId20"/>
    <p:sldId id="292" r:id="rId21"/>
    <p:sldId id="306" r:id="rId22"/>
    <p:sldId id="273" r:id="rId23"/>
    <p:sldId id="264" r:id="rId24"/>
    <p:sldId id="265" r:id="rId25"/>
    <p:sldId id="268" r:id="rId26"/>
    <p:sldId id="305" r:id="rId27"/>
    <p:sldId id="307" r:id="rId28"/>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527"/>
    <a:srgbClr val="E9EDF4"/>
    <a:srgbClr val="FFFFFF"/>
    <a:srgbClr val="CCECFF"/>
    <a:srgbClr val="CCFFFF"/>
    <a:srgbClr val="000000"/>
    <a:srgbClr val="CC0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50" autoAdjust="0"/>
    <p:restoredTop sz="61580" autoAdjust="0"/>
  </p:normalViewPr>
  <p:slideViewPr>
    <p:cSldViewPr>
      <p:cViewPr varScale="1">
        <p:scale>
          <a:sx n="80" d="100"/>
          <a:sy n="80" d="100"/>
        </p:scale>
        <p:origin x="-2520" y="-9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946"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C8736-FFF3-4F84-BC86-63A9C8D0AFC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CH"/>
        </a:p>
      </dgm:t>
    </dgm:pt>
    <dgm:pt modelId="{A89FD7C1-9AB4-4A21-88A2-031C617AC5B2}">
      <dgm:prSet phldrT="[Text]" custT="1"/>
      <dgm:spPr>
        <a:solidFill>
          <a:srgbClr val="FFFF00"/>
        </a:solidFill>
      </dgm:spPr>
      <dgm:t>
        <a:bodyPr/>
        <a:lstStyle/>
        <a:p>
          <a:pPr algn="l"/>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Strategie </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Erarbei-tung</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Grund-lagen für Grund-satz-entscheid</a:t>
          </a:r>
          <a:endParaRPr lang="de-CH"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C3C6BE1-832E-4895-AAC9-3EB16FED4AA4}" type="parTrans" cxnId="{73171B5A-F4A5-4FF6-8748-290FD78AA633}">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F65613C9-1CF8-4775-B27D-7ECC6B8660EE}" type="sibTrans" cxnId="{73171B5A-F4A5-4FF6-8748-290FD78AA633}">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CF99C398-5ABD-4DBB-8D26-064DC0FAE55A}">
      <dgm:prSet phldrT="[Text]" custT="1"/>
      <dgm:spPr>
        <a:solidFill>
          <a:srgbClr val="FFFF00"/>
        </a:solidFill>
      </dgm:spPr>
      <dgm:t>
        <a:bodyPr/>
        <a:lstStyle/>
        <a:p>
          <a:pPr algn="l"/>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Urnen-</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abstim</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mung</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Grund-</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satzent</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scheid</a:t>
          </a:r>
          <a:endPar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E3D98C5-5DF4-4998-BCC7-ACD723825FDA}" type="parTrans" cxnId="{5CE1064A-3189-4B16-B2FE-D37DC2B1F9D8}">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CE74EC5C-CBC5-4E6F-847F-7F4A314A5BE8}" type="sibTrans" cxnId="{5CE1064A-3189-4B16-B2FE-D37DC2B1F9D8}">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06A2D5AA-604A-487A-BD37-4734777E24C0}">
      <dgm:prSet phldrT="[Text]" custT="1"/>
      <dgm:spPr>
        <a:solidFill>
          <a:srgbClr val="FFFF00"/>
        </a:solidFill>
      </dgm:spPr>
      <dgm:t>
        <a:bodyPr/>
        <a:lstStyle/>
        <a:p>
          <a:pPr algn="l"/>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Projek-tierung</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 </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Erarbei-tung</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Antrag Bau-kredit</a:t>
          </a:r>
          <a:endParaRPr lang="de-CH"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C69A25C8-670C-4F00-86B4-7614064E0C4D}" type="parTrans" cxnId="{D90EA16A-A6D8-46F0-8B6B-DEDD18CD0002}">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D90BAC4D-B62D-4F74-AA96-3C717B62A798}" type="sibTrans" cxnId="{D90EA16A-A6D8-46F0-8B6B-DEDD18CD0002}">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198DB209-9465-418E-9599-9DCE2D0821A8}">
      <dgm:prSet phldrT="[Text]" custT="1"/>
      <dgm:spPr>
        <a:solidFill>
          <a:srgbClr val="FFFF00"/>
        </a:solidFill>
      </dgm:spPr>
      <dgm:t>
        <a:bodyPr/>
        <a:lstStyle/>
        <a:p>
          <a:pPr algn="l"/>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Urnen-</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abstim</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mung</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über Bau-kredit </a:t>
          </a:r>
          <a:endParaRPr lang="de-CH" sz="1800" dirty="0">
            <a:latin typeface="Verdana" panose="020B0604030504040204" pitchFamily="34" charset="0"/>
            <a:ea typeface="Verdana" panose="020B0604030504040204" pitchFamily="34" charset="0"/>
            <a:cs typeface="Verdana" panose="020B0604030504040204" pitchFamily="34" charset="0"/>
          </a:endParaRPr>
        </a:p>
      </dgm:t>
    </dgm:pt>
    <dgm:pt modelId="{5706F5D9-9050-444F-A0C4-298752FFD7E5}" type="parTrans" cxnId="{4F07A0AA-8769-4F5F-BA5C-C87C73B5533E}">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829BB5AD-B973-4DF8-92A7-8516362A4AB3}" type="sibTrans" cxnId="{4F07A0AA-8769-4F5F-BA5C-C87C73B5533E}">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3720464D-77B9-4A04-8028-4E043FF55BA1}">
      <dgm:prSet phldrT="[Text]" custT="1"/>
      <dgm:spPr>
        <a:solidFill>
          <a:srgbClr val="FFFF00"/>
        </a:solidFill>
      </dgm:spPr>
      <dgm:t>
        <a:bodyPr/>
        <a:lstStyle/>
        <a:p>
          <a:pPr algn="l"/>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Gemein-</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dever</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samm-lung</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l"/>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Projek</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tierungs</a:t>
          </a:r>
          <a:r>
            <a:rPr lang="de-CH"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-kredit und </a:t>
          </a:r>
          <a:r>
            <a:rPr lang="de-CH" sz="18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Vorfinan-zierung</a:t>
          </a:r>
          <a:endParaRPr lang="de-CH"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6A8D00C-FCB8-41E1-9E28-93C8919C9A39}" type="sibTrans" cxnId="{4EDBF677-0D4F-4F5D-BC0B-2BD8C946C4AB}">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5D937A81-4960-4D2D-9198-862D80698DF9}" type="parTrans" cxnId="{4EDBF677-0D4F-4F5D-BC0B-2BD8C946C4AB}">
      <dgm:prSet/>
      <dgm:spPr/>
      <dgm:t>
        <a:bodyPr/>
        <a:lstStyle/>
        <a:p>
          <a:endParaRPr lang="de-CH" sz="800">
            <a:latin typeface="Verdana" panose="020B0604030504040204" pitchFamily="34" charset="0"/>
            <a:ea typeface="Verdana" panose="020B0604030504040204" pitchFamily="34" charset="0"/>
            <a:cs typeface="Verdana" panose="020B0604030504040204" pitchFamily="34" charset="0"/>
          </a:endParaRPr>
        </a:p>
      </dgm:t>
    </dgm:pt>
    <dgm:pt modelId="{BB0890A5-A215-4F61-8BB2-FD8B0CA7DAE3}" type="pres">
      <dgm:prSet presAssocID="{2B9C8736-FFF3-4F84-BC86-63A9C8D0AFC5}" presName="Name0" presStyleCnt="0">
        <dgm:presLayoutVars>
          <dgm:dir/>
          <dgm:resizeHandles val="exact"/>
        </dgm:presLayoutVars>
      </dgm:prSet>
      <dgm:spPr/>
      <dgm:t>
        <a:bodyPr/>
        <a:lstStyle/>
        <a:p>
          <a:endParaRPr lang="de-CH"/>
        </a:p>
      </dgm:t>
    </dgm:pt>
    <dgm:pt modelId="{2368667A-8374-475A-ABC6-4234D8CF6B46}" type="pres">
      <dgm:prSet presAssocID="{A89FD7C1-9AB4-4A21-88A2-031C617AC5B2}" presName="node" presStyleLbl="node1" presStyleIdx="0" presStyleCnt="5">
        <dgm:presLayoutVars>
          <dgm:bulletEnabled val="1"/>
        </dgm:presLayoutVars>
      </dgm:prSet>
      <dgm:spPr/>
      <dgm:t>
        <a:bodyPr/>
        <a:lstStyle/>
        <a:p>
          <a:endParaRPr lang="de-CH"/>
        </a:p>
      </dgm:t>
    </dgm:pt>
    <dgm:pt modelId="{36954F93-D963-475B-B6BF-CBEE47EE2966}" type="pres">
      <dgm:prSet presAssocID="{F65613C9-1CF8-4775-B27D-7ECC6B8660EE}" presName="sibTrans" presStyleLbl="sibTrans2D1" presStyleIdx="0" presStyleCnt="4"/>
      <dgm:spPr/>
      <dgm:t>
        <a:bodyPr/>
        <a:lstStyle/>
        <a:p>
          <a:endParaRPr lang="de-CH"/>
        </a:p>
      </dgm:t>
    </dgm:pt>
    <dgm:pt modelId="{AB67534B-76DE-496D-BCC5-A615DA6A1000}" type="pres">
      <dgm:prSet presAssocID="{F65613C9-1CF8-4775-B27D-7ECC6B8660EE}" presName="connectorText" presStyleLbl="sibTrans2D1" presStyleIdx="0" presStyleCnt="4"/>
      <dgm:spPr/>
      <dgm:t>
        <a:bodyPr/>
        <a:lstStyle/>
        <a:p>
          <a:endParaRPr lang="de-CH"/>
        </a:p>
      </dgm:t>
    </dgm:pt>
    <dgm:pt modelId="{75B286B1-2EEE-4DEC-B309-139738BD8117}" type="pres">
      <dgm:prSet presAssocID="{CF99C398-5ABD-4DBB-8D26-064DC0FAE55A}" presName="node" presStyleLbl="node1" presStyleIdx="1" presStyleCnt="5">
        <dgm:presLayoutVars>
          <dgm:bulletEnabled val="1"/>
        </dgm:presLayoutVars>
      </dgm:prSet>
      <dgm:spPr/>
      <dgm:t>
        <a:bodyPr/>
        <a:lstStyle/>
        <a:p>
          <a:endParaRPr lang="de-CH"/>
        </a:p>
      </dgm:t>
    </dgm:pt>
    <dgm:pt modelId="{EAAB4CF0-1015-4639-9561-43C063D23396}" type="pres">
      <dgm:prSet presAssocID="{CE74EC5C-CBC5-4E6F-847F-7F4A314A5BE8}" presName="sibTrans" presStyleLbl="sibTrans2D1" presStyleIdx="1" presStyleCnt="4"/>
      <dgm:spPr/>
      <dgm:t>
        <a:bodyPr/>
        <a:lstStyle/>
        <a:p>
          <a:endParaRPr lang="de-CH"/>
        </a:p>
      </dgm:t>
    </dgm:pt>
    <dgm:pt modelId="{30082A11-4CA3-4ED7-98AF-1F4EB3BC706B}" type="pres">
      <dgm:prSet presAssocID="{CE74EC5C-CBC5-4E6F-847F-7F4A314A5BE8}" presName="connectorText" presStyleLbl="sibTrans2D1" presStyleIdx="1" presStyleCnt="4"/>
      <dgm:spPr/>
      <dgm:t>
        <a:bodyPr/>
        <a:lstStyle/>
        <a:p>
          <a:endParaRPr lang="de-CH"/>
        </a:p>
      </dgm:t>
    </dgm:pt>
    <dgm:pt modelId="{B3F1E876-323E-45FB-A1C3-453ECD1DC64B}" type="pres">
      <dgm:prSet presAssocID="{3720464D-77B9-4A04-8028-4E043FF55BA1}" presName="node" presStyleLbl="node1" presStyleIdx="2" presStyleCnt="5">
        <dgm:presLayoutVars>
          <dgm:bulletEnabled val="1"/>
        </dgm:presLayoutVars>
      </dgm:prSet>
      <dgm:spPr/>
      <dgm:t>
        <a:bodyPr/>
        <a:lstStyle/>
        <a:p>
          <a:endParaRPr lang="de-CH"/>
        </a:p>
      </dgm:t>
    </dgm:pt>
    <dgm:pt modelId="{DD98F140-A7D2-4548-A571-A1342B5C15F4}" type="pres">
      <dgm:prSet presAssocID="{96A8D00C-FCB8-41E1-9E28-93C8919C9A39}" presName="sibTrans" presStyleLbl="sibTrans2D1" presStyleIdx="2" presStyleCnt="4"/>
      <dgm:spPr/>
      <dgm:t>
        <a:bodyPr/>
        <a:lstStyle/>
        <a:p>
          <a:endParaRPr lang="de-CH"/>
        </a:p>
      </dgm:t>
    </dgm:pt>
    <dgm:pt modelId="{D93CC033-FBB3-4214-A375-D4D31EBFF55E}" type="pres">
      <dgm:prSet presAssocID="{96A8D00C-FCB8-41E1-9E28-93C8919C9A39}" presName="connectorText" presStyleLbl="sibTrans2D1" presStyleIdx="2" presStyleCnt="4"/>
      <dgm:spPr/>
      <dgm:t>
        <a:bodyPr/>
        <a:lstStyle/>
        <a:p>
          <a:endParaRPr lang="de-CH"/>
        </a:p>
      </dgm:t>
    </dgm:pt>
    <dgm:pt modelId="{295B9D08-D6ED-4A70-AC1D-2A8F574223D9}" type="pres">
      <dgm:prSet presAssocID="{06A2D5AA-604A-487A-BD37-4734777E24C0}" presName="node" presStyleLbl="node1" presStyleIdx="3" presStyleCnt="5">
        <dgm:presLayoutVars>
          <dgm:bulletEnabled val="1"/>
        </dgm:presLayoutVars>
      </dgm:prSet>
      <dgm:spPr/>
      <dgm:t>
        <a:bodyPr/>
        <a:lstStyle/>
        <a:p>
          <a:endParaRPr lang="de-CH"/>
        </a:p>
      </dgm:t>
    </dgm:pt>
    <dgm:pt modelId="{803033E1-1E80-4035-8DEB-C5A6D4609271}" type="pres">
      <dgm:prSet presAssocID="{D90BAC4D-B62D-4F74-AA96-3C717B62A798}" presName="sibTrans" presStyleLbl="sibTrans2D1" presStyleIdx="3" presStyleCnt="4"/>
      <dgm:spPr/>
      <dgm:t>
        <a:bodyPr/>
        <a:lstStyle/>
        <a:p>
          <a:endParaRPr lang="de-CH"/>
        </a:p>
      </dgm:t>
    </dgm:pt>
    <dgm:pt modelId="{9C5712BE-F85B-41A4-8E61-4F668FDC098E}" type="pres">
      <dgm:prSet presAssocID="{D90BAC4D-B62D-4F74-AA96-3C717B62A798}" presName="connectorText" presStyleLbl="sibTrans2D1" presStyleIdx="3" presStyleCnt="4"/>
      <dgm:spPr/>
      <dgm:t>
        <a:bodyPr/>
        <a:lstStyle/>
        <a:p>
          <a:endParaRPr lang="de-CH"/>
        </a:p>
      </dgm:t>
    </dgm:pt>
    <dgm:pt modelId="{C78A3763-C980-462D-84BE-8F2A58180455}" type="pres">
      <dgm:prSet presAssocID="{198DB209-9465-418E-9599-9DCE2D0821A8}" presName="node" presStyleLbl="node1" presStyleIdx="4" presStyleCnt="5">
        <dgm:presLayoutVars>
          <dgm:bulletEnabled val="1"/>
        </dgm:presLayoutVars>
      </dgm:prSet>
      <dgm:spPr/>
      <dgm:t>
        <a:bodyPr/>
        <a:lstStyle/>
        <a:p>
          <a:endParaRPr lang="de-CH"/>
        </a:p>
      </dgm:t>
    </dgm:pt>
  </dgm:ptLst>
  <dgm:cxnLst>
    <dgm:cxn modelId="{13DCEF35-7029-4732-99CE-9E1CB908ED01}" type="presOf" srcId="{CE74EC5C-CBC5-4E6F-847F-7F4A314A5BE8}" destId="{EAAB4CF0-1015-4639-9561-43C063D23396}" srcOrd="0" destOrd="0" presId="urn:microsoft.com/office/officeart/2005/8/layout/process1"/>
    <dgm:cxn modelId="{F5B15DC2-7728-49BC-9EAD-63DBE8039282}" type="presOf" srcId="{2B9C8736-FFF3-4F84-BC86-63A9C8D0AFC5}" destId="{BB0890A5-A215-4F61-8BB2-FD8B0CA7DAE3}" srcOrd="0" destOrd="0" presId="urn:microsoft.com/office/officeart/2005/8/layout/process1"/>
    <dgm:cxn modelId="{EF5633D3-DED2-45C9-A2ED-8E4D493A872A}" type="presOf" srcId="{CF99C398-5ABD-4DBB-8D26-064DC0FAE55A}" destId="{75B286B1-2EEE-4DEC-B309-139738BD8117}" srcOrd="0" destOrd="0" presId="urn:microsoft.com/office/officeart/2005/8/layout/process1"/>
    <dgm:cxn modelId="{1B90EA9B-613F-480B-BC1F-3256BDFCB593}" type="presOf" srcId="{D90BAC4D-B62D-4F74-AA96-3C717B62A798}" destId="{9C5712BE-F85B-41A4-8E61-4F668FDC098E}" srcOrd="1" destOrd="0" presId="urn:microsoft.com/office/officeart/2005/8/layout/process1"/>
    <dgm:cxn modelId="{EC86A232-1D53-4DA5-B7B0-31AFBA1AFEFF}" type="presOf" srcId="{A89FD7C1-9AB4-4A21-88A2-031C617AC5B2}" destId="{2368667A-8374-475A-ABC6-4234D8CF6B46}" srcOrd="0" destOrd="0" presId="urn:microsoft.com/office/officeart/2005/8/layout/process1"/>
    <dgm:cxn modelId="{4EDBF677-0D4F-4F5D-BC0B-2BD8C946C4AB}" srcId="{2B9C8736-FFF3-4F84-BC86-63A9C8D0AFC5}" destId="{3720464D-77B9-4A04-8028-4E043FF55BA1}" srcOrd="2" destOrd="0" parTransId="{5D937A81-4960-4D2D-9198-862D80698DF9}" sibTransId="{96A8D00C-FCB8-41E1-9E28-93C8919C9A39}"/>
    <dgm:cxn modelId="{5CE1064A-3189-4B16-B2FE-D37DC2B1F9D8}" srcId="{2B9C8736-FFF3-4F84-BC86-63A9C8D0AFC5}" destId="{CF99C398-5ABD-4DBB-8D26-064DC0FAE55A}" srcOrd="1" destOrd="0" parTransId="{5E3D98C5-5DF4-4998-BCC7-ACD723825FDA}" sibTransId="{CE74EC5C-CBC5-4E6F-847F-7F4A314A5BE8}"/>
    <dgm:cxn modelId="{9B64C27C-B069-41CC-A9CB-74488261E0C3}" type="presOf" srcId="{96A8D00C-FCB8-41E1-9E28-93C8919C9A39}" destId="{DD98F140-A7D2-4548-A571-A1342B5C15F4}" srcOrd="0" destOrd="0" presId="urn:microsoft.com/office/officeart/2005/8/layout/process1"/>
    <dgm:cxn modelId="{4F07A0AA-8769-4F5F-BA5C-C87C73B5533E}" srcId="{2B9C8736-FFF3-4F84-BC86-63A9C8D0AFC5}" destId="{198DB209-9465-418E-9599-9DCE2D0821A8}" srcOrd="4" destOrd="0" parTransId="{5706F5D9-9050-444F-A0C4-298752FFD7E5}" sibTransId="{829BB5AD-B973-4DF8-92A7-8516362A4AB3}"/>
    <dgm:cxn modelId="{466295BB-4E8E-4025-B0E8-9799E950C3AA}" type="presOf" srcId="{CE74EC5C-CBC5-4E6F-847F-7F4A314A5BE8}" destId="{30082A11-4CA3-4ED7-98AF-1F4EB3BC706B}" srcOrd="1" destOrd="0" presId="urn:microsoft.com/office/officeart/2005/8/layout/process1"/>
    <dgm:cxn modelId="{73171B5A-F4A5-4FF6-8748-290FD78AA633}" srcId="{2B9C8736-FFF3-4F84-BC86-63A9C8D0AFC5}" destId="{A89FD7C1-9AB4-4A21-88A2-031C617AC5B2}" srcOrd="0" destOrd="0" parTransId="{2C3C6BE1-832E-4895-AAC9-3EB16FED4AA4}" sibTransId="{F65613C9-1CF8-4775-B27D-7ECC6B8660EE}"/>
    <dgm:cxn modelId="{D6E7BA43-B328-48B4-8C79-ED2A5C7064BB}" type="presOf" srcId="{198DB209-9465-418E-9599-9DCE2D0821A8}" destId="{C78A3763-C980-462D-84BE-8F2A58180455}" srcOrd="0" destOrd="0" presId="urn:microsoft.com/office/officeart/2005/8/layout/process1"/>
    <dgm:cxn modelId="{2308C94C-0B7B-4813-8C1A-85368138F26B}" type="presOf" srcId="{06A2D5AA-604A-487A-BD37-4734777E24C0}" destId="{295B9D08-D6ED-4A70-AC1D-2A8F574223D9}" srcOrd="0" destOrd="0" presId="urn:microsoft.com/office/officeart/2005/8/layout/process1"/>
    <dgm:cxn modelId="{DFA75519-C367-4F7C-B124-BA81FE42F391}" type="presOf" srcId="{3720464D-77B9-4A04-8028-4E043FF55BA1}" destId="{B3F1E876-323E-45FB-A1C3-453ECD1DC64B}" srcOrd="0" destOrd="0" presId="urn:microsoft.com/office/officeart/2005/8/layout/process1"/>
    <dgm:cxn modelId="{B034FA35-76B7-4790-BB22-744BA1B41B1A}" type="presOf" srcId="{F65613C9-1CF8-4775-B27D-7ECC6B8660EE}" destId="{AB67534B-76DE-496D-BCC5-A615DA6A1000}" srcOrd="1" destOrd="0" presId="urn:microsoft.com/office/officeart/2005/8/layout/process1"/>
    <dgm:cxn modelId="{CB326E59-17E8-47A3-8DBB-B4A7AF91BBE5}" type="presOf" srcId="{96A8D00C-FCB8-41E1-9E28-93C8919C9A39}" destId="{D93CC033-FBB3-4214-A375-D4D31EBFF55E}" srcOrd="1" destOrd="0" presId="urn:microsoft.com/office/officeart/2005/8/layout/process1"/>
    <dgm:cxn modelId="{684D9123-FF64-4F4E-B677-5DA39171B3D3}" type="presOf" srcId="{D90BAC4D-B62D-4F74-AA96-3C717B62A798}" destId="{803033E1-1E80-4035-8DEB-C5A6D4609271}" srcOrd="0" destOrd="0" presId="urn:microsoft.com/office/officeart/2005/8/layout/process1"/>
    <dgm:cxn modelId="{D90EA16A-A6D8-46F0-8B6B-DEDD18CD0002}" srcId="{2B9C8736-FFF3-4F84-BC86-63A9C8D0AFC5}" destId="{06A2D5AA-604A-487A-BD37-4734777E24C0}" srcOrd="3" destOrd="0" parTransId="{C69A25C8-670C-4F00-86B4-7614064E0C4D}" sibTransId="{D90BAC4D-B62D-4F74-AA96-3C717B62A798}"/>
    <dgm:cxn modelId="{702A60BB-1536-4CAC-9F30-4C682507F78E}" type="presOf" srcId="{F65613C9-1CF8-4775-B27D-7ECC6B8660EE}" destId="{36954F93-D963-475B-B6BF-CBEE47EE2966}" srcOrd="0" destOrd="0" presId="urn:microsoft.com/office/officeart/2005/8/layout/process1"/>
    <dgm:cxn modelId="{7B6D77F6-2CF2-453C-8716-8020A4632ED1}" type="presParOf" srcId="{BB0890A5-A215-4F61-8BB2-FD8B0CA7DAE3}" destId="{2368667A-8374-475A-ABC6-4234D8CF6B46}" srcOrd="0" destOrd="0" presId="urn:microsoft.com/office/officeart/2005/8/layout/process1"/>
    <dgm:cxn modelId="{CC0787E6-A1BA-4EDC-AA6E-F8DC50F1D2E8}" type="presParOf" srcId="{BB0890A5-A215-4F61-8BB2-FD8B0CA7DAE3}" destId="{36954F93-D963-475B-B6BF-CBEE47EE2966}" srcOrd="1" destOrd="0" presId="urn:microsoft.com/office/officeart/2005/8/layout/process1"/>
    <dgm:cxn modelId="{DF91C792-70E7-4DA5-8D5D-FE62F36F18CF}" type="presParOf" srcId="{36954F93-D963-475B-B6BF-CBEE47EE2966}" destId="{AB67534B-76DE-496D-BCC5-A615DA6A1000}" srcOrd="0" destOrd="0" presId="urn:microsoft.com/office/officeart/2005/8/layout/process1"/>
    <dgm:cxn modelId="{09E51194-98B2-4DDA-9DCA-F9EC06FA591B}" type="presParOf" srcId="{BB0890A5-A215-4F61-8BB2-FD8B0CA7DAE3}" destId="{75B286B1-2EEE-4DEC-B309-139738BD8117}" srcOrd="2" destOrd="0" presId="urn:microsoft.com/office/officeart/2005/8/layout/process1"/>
    <dgm:cxn modelId="{2B3C667E-9CED-4725-8375-7BF263F0CB48}" type="presParOf" srcId="{BB0890A5-A215-4F61-8BB2-FD8B0CA7DAE3}" destId="{EAAB4CF0-1015-4639-9561-43C063D23396}" srcOrd="3" destOrd="0" presId="urn:microsoft.com/office/officeart/2005/8/layout/process1"/>
    <dgm:cxn modelId="{57DB4B11-C1FB-47EC-8DEF-8FBC6AC629BD}" type="presParOf" srcId="{EAAB4CF0-1015-4639-9561-43C063D23396}" destId="{30082A11-4CA3-4ED7-98AF-1F4EB3BC706B}" srcOrd="0" destOrd="0" presId="urn:microsoft.com/office/officeart/2005/8/layout/process1"/>
    <dgm:cxn modelId="{014264B5-BB79-4AA0-963B-BA0DB219C8E2}" type="presParOf" srcId="{BB0890A5-A215-4F61-8BB2-FD8B0CA7DAE3}" destId="{B3F1E876-323E-45FB-A1C3-453ECD1DC64B}" srcOrd="4" destOrd="0" presId="urn:microsoft.com/office/officeart/2005/8/layout/process1"/>
    <dgm:cxn modelId="{5C769993-3E9D-408F-BAF1-C1B9C12EACB7}" type="presParOf" srcId="{BB0890A5-A215-4F61-8BB2-FD8B0CA7DAE3}" destId="{DD98F140-A7D2-4548-A571-A1342B5C15F4}" srcOrd="5" destOrd="0" presId="urn:microsoft.com/office/officeart/2005/8/layout/process1"/>
    <dgm:cxn modelId="{7D8387BF-8A72-4DA9-AB1E-3FDF98F94387}" type="presParOf" srcId="{DD98F140-A7D2-4548-A571-A1342B5C15F4}" destId="{D93CC033-FBB3-4214-A375-D4D31EBFF55E}" srcOrd="0" destOrd="0" presId="urn:microsoft.com/office/officeart/2005/8/layout/process1"/>
    <dgm:cxn modelId="{BA0C1800-B51A-4FCC-AF15-FFC09D5A268E}" type="presParOf" srcId="{BB0890A5-A215-4F61-8BB2-FD8B0CA7DAE3}" destId="{295B9D08-D6ED-4A70-AC1D-2A8F574223D9}" srcOrd="6" destOrd="0" presId="urn:microsoft.com/office/officeart/2005/8/layout/process1"/>
    <dgm:cxn modelId="{437446C1-BBC2-4A02-8643-5F8C51E9737B}" type="presParOf" srcId="{BB0890A5-A215-4F61-8BB2-FD8B0CA7DAE3}" destId="{803033E1-1E80-4035-8DEB-C5A6D4609271}" srcOrd="7" destOrd="0" presId="urn:microsoft.com/office/officeart/2005/8/layout/process1"/>
    <dgm:cxn modelId="{A4A0204F-B9A5-4FA5-924C-7BA8FB49F87A}" type="presParOf" srcId="{803033E1-1E80-4035-8DEB-C5A6D4609271}" destId="{9C5712BE-F85B-41A4-8E61-4F668FDC098E}" srcOrd="0" destOrd="0" presId="urn:microsoft.com/office/officeart/2005/8/layout/process1"/>
    <dgm:cxn modelId="{8DB067DC-44AB-4025-B53D-934642FF26E4}" type="presParOf" srcId="{BB0890A5-A215-4F61-8BB2-FD8B0CA7DAE3}" destId="{C78A3763-C980-462D-84BE-8F2A58180455}" srcOrd="8" destOrd="0" presId="urn:microsoft.com/office/officeart/2005/8/layout/process1"/>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8667A-8374-475A-ABC6-4234D8CF6B46}">
      <dsp:nvSpPr>
        <dsp:cNvPr id="0" name=""/>
        <dsp:cNvSpPr/>
      </dsp:nvSpPr>
      <dsp:spPr>
        <a:xfrm>
          <a:off x="4241" y="769727"/>
          <a:ext cx="1314766" cy="281708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Strategie </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Erarbei-tung</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Grund-lagen für Grund-satz-entscheid</a:t>
          </a:r>
          <a:endParaRPr lang="de-CH" sz="1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2749" y="808235"/>
        <a:ext cx="1237750" cy="2740072"/>
      </dsp:txXfrm>
    </dsp:sp>
    <dsp:sp modelId="{36954F93-D963-475B-B6BF-CBEE47EE2966}">
      <dsp:nvSpPr>
        <dsp:cNvPr id="0" name=""/>
        <dsp:cNvSpPr/>
      </dsp:nvSpPr>
      <dsp:spPr>
        <a:xfrm>
          <a:off x="1450484" y="2015240"/>
          <a:ext cx="278730" cy="326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CH" sz="1400" kern="1200">
            <a:latin typeface="Verdana" panose="020B0604030504040204" pitchFamily="34" charset="0"/>
            <a:ea typeface="Verdana" panose="020B0604030504040204" pitchFamily="34" charset="0"/>
            <a:cs typeface="Verdana" panose="020B0604030504040204" pitchFamily="34" charset="0"/>
          </a:endParaRPr>
        </a:p>
      </dsp:txBody>
      <dsp:txXfrm>
        <a:off x="1450484" y="2080452"/>
        <a:ext cx="195111" cy="195638"/>
      </dsp:txXfrm>
    </dsp:sp>
    <dsp:sp modelId="{75B286B1-2EEE-4DEC-B309-139738BD8117}">
      <dsp:nvSpPr>
        <dsp:cNvPr id="0" name=""/>
        <dsp:cNvSpPr/>
      </dsp:nvSpPr>
      <dsp:spPr>
        <a:xfrm>
          <a:off x="1844914" y="769727"/>
          <a:ext cx="1314766" cy="281708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Urnen-</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abstim</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mung</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Grund-</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satzent</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scheid</a:t>
          </a:r>
          <a:endPar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1883422" y="808235"/>
        <a:ext cx="1237750" cy="2740072"/>
      </dsp:txXfrm>
    </dsp:sp>
    <dsp:sp modelId="{EAAB4CF0-1015-4639-9561-43C063D23396}">
      <dsp:nvSpPr>
        <dsp:cNvPr id="0" name=""/>
        <dsp:cNvSpPr/>
      </dsp:nvSpPr>
      <dsp:spPr>
        <a:xfrm>
          <a:off x="3291157" y="2015240"/>
          <a:ext cx="278730" cy="326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CH" sz="1400" kern="1200">
            <a:latin typeface="Verdana" panose="020B0604030504040204" pitchFamily="34" charset="0"/>
            <a:ea typeface="Verdana" panose="020B0604030504040204" pitchFamily="34" charset="0"/>
            <a:cs typeface="Verdana" panose="020B0604030504040204" pitchFamily="34" charset="0"/>
          </a:endParaRPr>
        </a:p>
      </dsp:txBody>
      <dsp:txXfrm>
        <a:off x="3291157" y="2080452"/>
        <a:ext cx="195111" cy="195638"/>
      </dsp:txXfrm>
    </dsp:sp>
    <dsp:sp modelId="{B3F1E876-323E-45FB-A1C3-453ECD1DC64B}">
      <dsp:nvSpPr>
        <dsp:cNvPr id="0" name=""/>
        <dsp:cNvSpPr/>
      </dsp:nvSpPr>
      <dsp:spPr>
        <a:xfrm>
          <a:off x="3685587" y="769727"/>
          <a:ext cx="1314766" cy="281708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Gemein-</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dever</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samm-lung</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lvl="0" algn="l" defTabSz="800100">
            <a:lnSpc>
              <a:spcPct val="90000"/>
            </a:lnSpc>
            <a:spcBef>
              <a:spcPct val="0"/>
            </a:spcBef>
            <a:spcAft>
              <a:spcPct val="35000"/>
            </a:spcAft>
          </a:pP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Projek</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tierungs</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-kredit und </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Vorfinan-zierung</a:t>
          </a:r>
          <a:endParaRPr lang="de-CH" sz="1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3724095" y="808235"/>
        <a:ext cx="1237750" cy="2740072"/>
      </dsp:txXfrm>
    </dsp:sp>
    <dsp:sp modelId="{DD98F140-A7D2-4548-A571-A1342B5C15F4}">
      <dsp:nvSpPr>
        <dsp:cNvPr id="0" name=""/>
        <dsp:cNvSpPr/>
      </dsp:nvSpPr>
      <dsp:spPr>
        <a:xfrm>
          <a:off x="5131830" y="2015240"/>
          <a:ext cx="278730" cy="326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CH" sz="1400" kern="1200">
            <a:latin typeface="Verdana" panose="020B0604030504040204" pitchFamily="34" charset="0"/>
            <a:ea typeface="Verdana" panose="020B0604030504040204" pitchFamily="34" charset="0"/>
            <a:cs typeface="Verdana" panose="020B0604030504040204" pitchFamily="34" charset="0"/>
          </a:endParaRPr>
        </a:p>
      </dsp:txBody>
      <dsp:txXfrm>
        <a:off x="5131830" y="2080452"/>
        <a:ext cx="195111" cy="195638"/>
      </dsp:txXfrm>
    </dsp:sp>
    <dsp:sp modelId="{295B9D08-D6ED-4A70-AC1D-2A8F574223D9}">
      <dsp:nvSpPr>
        <dsp:cNvPr id="0" name=""/>
        <dsp:cNvSpPr/>
      </dsp:nvSpPr>
      <dsp:spPr>
        <a:xfrm>
          <a:off x="5526260" y="769727"/>
          <a:ext cx="1314766" cy="281708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Projek-tierung</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 </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Erarbei-tung</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Antrag Bau-kredit</a:t>
          </a:r>
          <a:endParaRPr lang="de-CH" sz="1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5564768" y="808235"/>
        <a:ext cx="1237750" cy="2740072"/>
      </dsp:txXfrm>
    </dsp:sp>
    <dsp:sp modelId="{803033E1-1E80-4035-8DEB-C5A6D4609271}">
      <dsp:nvSpPr>
        <dsp:cNvPr id="0" name=""/>
        <dsp:cNvSpPr/>
      </dsp:nvSpPr>
      <dsp:spPr>
        <a:xfrm>
          <a:off x="6972504" y="2015240"/>
          <a:ext cx="278730" cy="326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CH" sz="1400" kern="1200">
            <a:latin typeface="Verdana" panose="020B0604030504040204" pitchFamily="34" charset="0"/>
            <a:ea typeface="Verdana" panose="020B0604030504040204" pitchFamily="34" charset="0"/>
            <a:cs typeface="Verdana" panose="020B0604030504040204" pitchFamily="34" charset="0"/>
          </a:endParaRPr>
        </a:p>
      </dsp:txBody>
      <dsp:txXfrm>
        <a:off x="6972504" y="2080452"/>
        <a:ext cx="195111" cy="195638"/>
      </dsp:txXfrm>
    </dsp:sp>
    <dsp:sp modelId="{C78A3763-C980-462D-84BE-8F2A58180455}">
      <dsp:nvSpPr>
        <dsp:cNvPr id="0" name=""/>
        <dsp:cNvSpPr/>
      </dsp:nvSpPr>
      <dsp:spPr>
        <a:xfrm>
          <a:off x="7366934" y="769727"/>
          <a:ext cx="1314766" cy="281708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Urnen-</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abstim</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de-CH"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mung</a:t>
          </a:r>
          <a:r>
            <a:rPr lang="de-CH"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über Bau-kredit </a:t>
          </a:r>
          <a:endParaRPr lang="de-CH" sz="1800" kern="1200" dirty="0">
            <a:latin typeface="Verdana" panose="020B0604030504040204" pitchFamily="34" charset="0"/>
            <a:ea typeface="Verdana" panose="020B0604030504040204" pitchFamily="34" charset="0"/>
            <a:cs typeface="Verdana" panose="020B0604030504040204" pitchFamily="34" charset="0"/>
          </a:endParaRPr>
        </a:p>
      </dsp:txBody>
      <dsp:txXfrm>
        <a:off x="7405442" y="808235"/>
        <a:ext cx="1237750" cy="27400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0731" tIns="45365" rIns="90731" bIns="45365" rtlCol="0"/>
          <a:lstStyle>
            <a:lvl1pPr algn="l">
              <a:defRPr sz="1200"/>
            </a:lvl1pPr>
          </a:lstStyle>
          <a:p>
            <a:r>
              <a:rPr lang="de-CH" sz="1000">
                <a:latin typeface="Verdana" pitchFamily="34" charset="0"/>
                <a:ea typeface="Verdana" pitchFamily="34" charset="0"/>
                <a:cs typeface="Verdana" pitchFamily="34" charset="0"/>
              </a:rPr>
              <a:t>Hallenbad; Sanierung</a:t>
            </a:r>
          </a:p>
        </p:txBody>
      </p:sp>
      <p:sp>
        <p:nvSpPr>
          <p:cNvPr id="3" name="Datumsplatzhalter 2"/>
          <p:cNvSpPr>
            <a:spLocks noGrp="1"/>
          </p:cNvSpPr>
          <p:nvPr>
            <p:ph type="dt" sz="quarter" idx="1"/>
          </p:nvPr>
        </p:nvSpPr>
        <p:spPr>
          <a:xfrm>
            <a:off x="3777608" y="1"/>
            <a:ext cx="2889938" cy="496332"/>
          </a:xfrm>
          <a:prstGeom prst="rect">
            <a:avLst/>
          </a:prstGeom>
        </p:spPr>
        <p:txBody>
          <a:bodyPr vert="horz" lIns="90731" tIns="45365" rIns="90731" bIns="45365" rtlCol="0"/>
          <a:lstStyle>
            <a:lvl1pPr algn="r">
              <a:defRPr sz="1200"/>
            </a:lvl1pPr>
          </a:lstStyle>
          <a:p>
            <a:r>
              <a:rPr lang="de-CH" sz="1000">
                <a:latin typeface="Verdana" pitchFamily="34" charset="0"/>
                <a:ea typeface="Verdana" pitchFamily="34" charset="0"/>
                <a:cs typeface="Verdana" pitchFamily="34" charset="0"/>
              </a:rPr>
              <a:t>28. September 2016</a:t>
            </a:r>
          </a:p>
        </p:txBody>
      </p:sp>
      <p:sp>
        <p:nvSpPr>
          <p:cNvPr id="4" name="Fußzeilenplatzhalter 3"/>
          <p:cNvSpPr>
            <a:spLocks noGrp="1"/>
          </p:cNvSpPr>
          <p:nvPr>
            <p:ph type="ftr" sz="quarter" idx="2"/>
          </p:nvPr>
        </p:nvSpPr>
        <p:spPr>
          <a:xfrm>
            <a:off x="0" y="9428584"/>
            <a:ext cx="2889938" cy="496332"/>
          </a:xfrm>
          <a:prstGeom prst="rect">
            <a:avLst/>
          </a:prstGeom>
        </p:spPr>
        <p:txBody>
          <a:bodyPr vert="horz" lIns="90731" tIns="45365" rIns="90731" bIns="45365" rtlCol="0" anchor="b"/>
          <a:lstStyle>
            <a:lvl1pPr algn="l">
              <a:defRPr sz="1200"/>
            </a:lvl1pPr>
          </a:lstStyle>
          <a:p>
            <a:r>
              <a:rPr lang="de-CH" sz="1000">
                <a:latin typeface="Verdana" pitchFamily="34" charset="0"/>
                <a:ea typeface="Verdana" pitchFamily="34" charset="0"/>
                <a:cs typeface="Verdana" pitchFamily="34" charset="0"/>
              </a:rPr>
              <a:t>konsultative Urnenabstimmung</a:t>
            </a:r>
            <a:endParaRPr lang="de-CH"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777608" y="9428584"/>
            <a:ext cx="2889938" cy="496332"/>
          </a:xfrm>
          <a:prstGeom prst="rect">
            <a:avLst/>
          </a:prstGeom>
        </p:spPr>
        <p:txBody>
          <a:bodyPr vert="horz" lIns="90731" tIns="45365" rIns="90731" bIns="45365" rtlCol="0" anchor="b"/>
          <a:lstStyle>
            <a:lvl1pPr algn="r">
              <a:defRPr sz="1200"/>
            </a:lvl1pPr>
          </a:lstStyle>
          <a:p>
            <a:fld id="{74E440BF-1C1E-45C5-8B03-F93E5A72A45B}" type="slidenum">
              <a:rPr lang="de-CH" sz="1000">
                <a:latin typeface="Verdana" pitchFamily="34" charset="0"/>
                <a:ea typeface="Verdana" pitchFamily="34" charset="0"/>
                <a:cs typeface="Verdana" pitchFamily="34" charset="0"/>
              </a:rPr>
              <a:t>‹Nr.›</a:t>
            </a:fld>
            <a:endParaRPr lang="de-CH" sz="10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588222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0731" tIns="45365" rIns="90731" bIns="45365" rtlCol="0"/>
          <a:lstStyle>
            <a:lvl1pPr algn="l">
              <a:defRPr sz="1000">
                <a:latin typeface="Verdana" pitchFamily="34" charset="0"/>
                <a:ea typeface="Verdana" pitchFamily="34" charset="0"/>
                <a:cs typeface="Verdana" pitchFamily="34" charset="0"/>
              </a:defRPr>
            </a:lvl1pPr>
          </a:lstStyle>
          <a:p>
            <a:r>
              <a:rPr lang="de-CH"/>
              <a:t>Hallenbad; Sanierung</a:t>
            </a:r>
          </a:p>
        </p:txBody>
      </p:sp>
      <p:sp>
        <p:nvSpPr>
          <p:cNvPr id="3" name="Datumsplatzhalter 2"/>
          <p:cNvSpPr>
            <a:spLocks noGrp="1"/>
          </p:cNvSpPr>
          <p:nvPr>
            <p:ph type="dt" idx="1"/>
          </p:nvPr>
        </p:nvSpPr>
        <p:spPr>
          <a:xfrm>
            <a:off x="3777608" y="1"/>
            <a:ext cx="2889938" cy="496332"/>
          </a:xfrm>
          <a:prstGeom prst="rect">
            <a:avLst/>
          </a:prstGeom>
        </p:spPr>
        <p:txBody>
          <a:bodyPr vert="horz" lIns="90731" tIns="45365" rIns="90731" bIns="45365" rtlCol="0"/>
          <a:lstStyle>
            <a:lvl1pPr algn="r">
              <a:defRPr sz="1000">
                <a:latin typeface="Verdana" pitchFamily="34" charset="0"/>
                <a:ea typeface="Verdana" pitchFamily="34" charset="0"/>
                <a:cs typeface="Verdana" pitchFamily="34" charset="0"/>
              </a:defRPr>
            </a:lvl1pPr>
          </a:lstStyle>
          <a:p>
            <a:r>
              <a:rPr lang="de-CH"/>
              <a:t>28. September 2016</a:t>
            </a:r>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731" tIns="45365" rIns="90731" bIns="45365" rtlCol="0" anchor="ctr"/>
          <a:lstStyle/>
          <a:p>
            <a:endParaRPr lang="de-CH"/>
          </a:p>
        </p:txBody>
      </p:sp>
      <p:sp>
        <p:nvSpPr>
          <p:cNvPr id="5" name="Notizenplatzhalter 4"/>
          <p:cNvSpPr>
            <a:spLocks noGrp="1"/>
          </p:cNvSpPr>
          <p:nvPr>
            <p:ph type="body" sz="quarter" idx="3"/>
          </p:nvPr>
        </p:nvSpPr>
        <p:spPr>
          <a:xfrm>
            <a:off x="253469" y="4715154"/>
            <a:ext cx="6162152" cy="4466987"/>
          </a:xfrm>
          <a:prstGeom prst="rect">
            <a:avLst/>
          </a:prstGeom>
        </p:spPr>
        <p:txBody>
          <a:bodyPr vert="horz" lIns="90731" tIns="45365" rIns="90731" bIns="45365"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0" y="9428584"/>
            <a:ext cx="2889938" cy="496332"/>
          </a:xfrm>
          <a:prstGeom prst="rect">
            <a:avLst/>
          </a:prstGeom>
        </p:spPr>
        <p:txBody>
          <a:bodyPr vert="horz" lIns="90731" tIns="45365" rIns="90731" bIns="45365" rtlCol="0" anchor="b"/>
          <a:lstStyle>
            <a:lvl1pPr algn="l">
              <a:defRPr sz="1000">
                <a:latin typeface="Verdana" pitchFamily="34" charset="0"/>
                <a:ea typeface="Verdana" pitchFamily="34" charset="0"/>
                <a:cs typeface="Verdana" pitchFamily="34" charset="0"/>
              </a:defRPr>
            </a:lvl1pPr>
          </a:lstStyle>
          <a:p>
            <a:r>
              <a:rPr lang="de-CH"/>
              <a:t>konsultative Urnenabstimmung</a:t>
            </a:r>
            <a:endParaRPr lang="de-CH" dirty="0"/>
          </a:p>
        </p:txBody>
      </p:sp>
      <p:sp>
        <p:nvSpPr>
          <p:cNvPr id="7" name="Foliennummernplatzhalter 6"/>
          <p:cNvSpPr>
            <a:spLocks noGrp="1"/>
          </p:cNvSpPr>
          <p:nvPr>
            <p:ph type="sldNum" sz="quarter" idx="5"/>
          </p:nvPr>
        </p:nvSpPr>
        <p:spPr>
          <a:xfrm>
            <a:off x="3777608" y="9428584"/>
            <a:ext cx="2889938" cy="496332"/>
          </a:xfrm>
          <a:prstGeom prst="rect">
            <a:avLst/>
          </a:prstGeom>
        </p:spPr>
        <p:txBody>
          <a:bodyPr vert="horz" lIns="90731" tIns="45365" rIns="90731" bIns="45365" rtlCol="0" anchor="b"/>
          <a:lstStyle>
            <a:lvl1pPr algn="r">
              <a:defRPr sz="1000">
                <a:latin typeface="Verdana" pitchFamily="34" charset="0"/>
                <a:ea typeface="Verdana" pitchFamily="34" charset="0"/>
                <a:cs typeface="Verdana" pitchFamily="34" charset="0"/>
              </a:defRPr>
            </a:lvl1pPr>
          </a:lstStyle>
          <a:p>
            <a:fld id="{09267E0F-6F03-4FF0-8CC1-4521D5BA2F7A}" type="slidenum">
              <a:rPr lang="de-CH" smtClean="0"/>
              <a:pPr/>
              <a:t>‹Nr.›</a:t>
            </a:fld>
            <a:endParaRPr lang="de-CH"/>
          </a:p>
        </p:txBody>
      </p:sp>
    </p:spTree>
    <p:extLst>
      <p:ext uri="{BB962C8B-B14F-4D97-AF65-F5344CB8AC3E}">
        <p14:creationId xmlns:p14="http://schemas.microsoft.com/office/powerpoint/2010/main" val="204157405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400" kern="1200">
        <a:solidFill>
          <a:schemeClr val="tx1"/>
        </a:solidFill>
        <a:latin typeface="Verdana" pitchFamily="34" charset="0"/>
        <a:ea typeface="Verdana" pitchFamily="34" charset="0"/>
        <a:cs typeface="Verdana" pitchFamily="34" charset="0"/>
      </a:defRPr>
    </a:lvl1pPr>
    <a:lvl2pPr marL="180000" algn="l" defTabSz="914400" rtl="0" eaLnBrk="1" latinLnBrk="0" hangingPunct="1">
      <a:defRPr sz="1400" kern="1200">
        <a:solidFill>
          <a:schemeClr val="tx1"/>
        </a:solidFill>
        <a:latin typeface="Verdana" pitchFamily="34" charset="0"/>
        <a:ea typeface="Verdana" pitchFamily="34" charset="0"/>
        <a:cs typeface="Verdana" pitchFamily="34" charset="0"/>
      </a:defRPr>
    </a:lvl2pPr>
    <a:lvl3pPr marL="360000" algn="l" defTabSz="914400" rtl="0" eaLnBrk="1" latinLnBrk="0" hangingPunct="1">
      <a:defRPr sz="1400" kern="1200">
        <a:solidFill>
          <a:schemeClr val="tx1"/>
        </a:solidFill>
        <a:latin typeface="Verdana" pitchFamily="34" charset="0"/>
        <a:ea typeface="Verdana" pitchFamily="34" charset="0"/>
        <a:cs typeface="Verdana" pitchFamily="34" charset="0"/>
      </a:defRPr>
    </a:lvl3pPr>
    <a:lvl4pPr marL="540000" algn="l" defTabSz="914400" rtl="0" eaLnBrk="1" latinLnBrk="0" hangingPunct="1">
      <a:defRPr sz="1400" kern="1200">
        <a:solidFill>
          <a:schemeClr val="tx1"/>
        </a:solidFill>
        <a:latin typeface="Verdana" pitchFamily="34" charset="0"/>
        <a:ea typeface="Verdana" pitchFamily="34" charset="0"/>
        <a:cs typeface="Verdana" pitchFamily="34" charset="0"/>
      </a:defRPr>
    </a:lvl4pPr>
    <a:lvl5pPr marL="720000" algn="l" defTabSz="914400" rtl="0" eaLnBrk="1" latinLnBrk="0" hangingPunct="1">
      <a:defRPr sz="14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3061">
              <a:defRPr/>
            </a:pPr>
            <a:r>
              <a:rPr lang="de-CH" sz="1200" b="1" dirty="0">
                <a:solidFill>
                  <a:srgbClr val="00B050"/>
                </a:solidFill>
              </a:rPr>
              <a:t>Begrüssung Gemeindepräsident</a:t>
            </a:r>
          </a:p>
          <a:p>
            <a:pPr lvl="0"/>
            <a:r>
              <a:rPr lang="de-CH" sz="1200" dirty="0" smtClean="0">
                <a:solidFill>
                  <a:prstClr val="black"/>
                </a:solidFill>
              </a:rPr>
              <a:t>..</a:t>
            </a:r>
            <a:endParaRPr lang="de-CH" sz="1200" dirty="0">
              <a:solidFill>
                <a:prstClr val="black"/>
              </a:solidFill>
            </a:endParaRPr>
          </a:p>
        </p:txBody>
      </p:sp>
      <p:sp>
        <p:nvSpPr>
          <p:cNvPr id="4" name="Kopfzeilenplatzhalter 3"/>
          <p:cNvSpPr>
            <a:spLocks noGrp="1"/>
          </p:cNvSpPr>
          <p:nvPr>
            <p:ph type="hdr" sz="quarter" idx="10"/>
          </p:nvPr>
        </p:nvSpPr>
        <p:spPr/>
        <p:txBody>
          <a:bodyPr/>
          <a:lstStyle/>
          <a:p>
            <a:r>
              <a:rPr lang="de-CH"/>
              <a:t>Gemeindeversammlung</a:t>
            </a:r>
            <a:endParaRPr lang="de-CH" dirty="0"/>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2</a:t>
            </a:fld>
            <a:endParaRPr lang="de-CH" dirty="0"/>
          </a:p>
        </p:txBody>
      </p:sp>
    </p:spTree>
    <p:extLst>
      <p:ext uri="{BB962C8B-B14F-4D97-AF65-F5344CB8AC3E}">
        <p14:creationId xmlns:p14="http://schemas.microsoft.com/office/powerpoint/2010/main" val="106719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baseline="0" dirty="0"/>
              <a:t>Sprechtext zu Punkt «Garderoben und Nasszellen»:</a:t>
            </a:r>
          </a:p>
          <a:p>
            <a:r>
              <a:rPr lang="de-CH" b="0" baseline="0" dirty="0" smtClean="0"/>
              <a:t>Bei </a:t>
            </a:r>
            <a:r>
              <a:rPr lang="de-CH" b="0" baseline="0" dirty="0"/>
              <a:t>den </a:t>
            </a:r>
            <a:r>
              <a:rPr lang="de-CH" b="0" u="sng" baseline="0" dirty="0"/>
              <a:t>Garderoben und Nasszellen </a:t>
            </a:r>
            <a:r>
              <a:rPr lang="de-CH" b="0" baseline="0" dirty="0"/>
              <a:t>wird bei der Variante Erweiterung eine Erweiterung Richtung Bad vorgenommen, dorthin wo heute das Kinderplansch- Becken ist.  Dadurch können die heutigen engen Platzverhältnisse in der Garderobe besser aufgefangen werden, was den Bedürfnissen der Badegäste heute entgegen kommen würde.</a:t>
            </a:r>
          </a:p>
          <a:p>
            <a:r>
              <a:rPr lang="de-CH" b="0" baseline="0" dirty="0"/>
              <a:t>Bei der Variante Bestand werden die Garderoben und Nasszellen zwar erneuert aber nicht erweitert.</a:t>
            </a:r>
          </a:p>
          <a:p>
            <a:endParaRPr lang="de-CH" b="0"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11</a:t>
            </a:fld>
            <a:endParaRPr lang="de-CH"/>
          </a:p>
        </p:txBody>
      </p:sp>
    </p:spTree>
    <p:extLst>
      <p:ext uri="{BB962C8B-B14F-4D97-AF65-F5344CB8AC3E}">
        <p14:creationId xmlns:p14="http://schemas.microsoft.com/office/powerpoint/2010/main" val="321408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Sprechtext:</a:t>
            </a:r>
          </a:p>
          <a:p>
            <a:r>
              <a:rPr lang="de-CH" b="0" dirty="0" smtClean="0"/>
              <a:t>Die </a:t>
            </a:r>
            <a:r>
              <a:rPr lang="de-CH" b="0" dirty="0"/>
              <a:t>Unterschiede im </a:t>
            </a:r>
            <a:r>
              <a:rPr lang="de-CH" b="0" u="sng" dirty="0"/>
              <a:t>Bad</a:t>
            </a:r>
            <a:r>
              <a:rPr lang="de-CH" b="0" dirty="0"/>
              <a:t> selber sind sicherlich</a:t>
            </a:r>
            <a:r>
              <a:rPr lang="de-CH" b="0" baseline="0" dirty="0"/>
              <a:t> die Grössten.</a:t>
            </a:r>
          </a:p>
          <a:p>
            <a:r>
              <a:rPr lang="de-CH" b="0" baseline="0" dirty="0"/>
              <a:t>Durch das angedachte zusätzliche Nichtschwimmerbecken bei der Variante Erweiterung kann die Wasserfläche vergrössert werden.</a:t>
            </a:r>
          </a:p>
          <a:p>
            <a:r>
              <a:rPr lang="de-CH" b="0" baseline="0" dirty="0"/>
              <a:t>Dank zwei unterschiedlicher Wasserkreisläufe könnten auch unterschiedliche Wassertemperaturen in den Becken eingestellt werden. Ein Becken für </a:t>
            </a:r>
            <a:r>
              <a:rPr lang="de-CH" b="0" baseline="0" dirty="0" err="1"/>
              <a:t>Warmbader</a:t>
            </a:r>
            <a:r>
              <a:rPr lang="de-CH" b="0" baseline="0" dirty="0"/>
              <a:t> und eines für Schwimmer. (Heute haben wir manchmal Diskussionen deswegen. Den einen ist das Wasser zu kalt, den anderen zum warm.)</a:t>
            </a:r>
          </a:p>
          <a:p>
            <a:r>
              <a:rPr lang="de-CH" b="0" baseline="0" dirty="0"/>
              <a:t>Der Spielbereich für Kleinkinder wird bei der Erweiterung ebenfalls grösser und </a:t>
            </a:r>
            <a:r>
              <a:rPr lang="de-CH" b="0" baseline="0" dirty="0" err="1"/>
              <a:t>atraktiver</a:t>
            </a:r>
            <a:r>
              <a:rPr lang="de-CH" b="0" baseline="0" dirty="0"/>
              <a:t>.</a:t>
            </a:r>
          </a:p>
          <a:p>
            <a:endParaRPr lang="de-CH" b="1" dirty="0"/>
          </a:p>
        </p:txBody>
      </p:sp>
      <p:sp>
        <p:nvSpPr>
          <p:cNvPr id="4" name="Kopfzeilenplatzhalter 3"/>
          <p:cNvSpPr>
            <a:spLocks noGrp="1"/>
          </p:cNvSpPr>
          <p:nvPr>
            <p:ph type="hdr" sz="quarter" idx="10"/>
          </p:nvPr>
        </p:nvSpPr>
        <p:spPr/>
        <p:txBody>
          <a:bodyPr/>
          <a:lstStyle/>
          <a:p>
            <a:r>
              <a:rPr lang="de-CH"/>
              <a:t>Gemeindeversammlung</a:t>
            </a:r>
            <a:endParaRPr lang="de-CH" dirty="0"/>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12</a:t>
            </a:fld>
            <a:endParaRPr lang="de-CH" dirty="0"/>
          </a:p>
        </p:txBody>
      </p:sp>
    </p:spTree>
    <p:extLst>
      <p:ext uri="{BB962C8B-B14F-4D97-AF65-F5344CB8AC3E}">
        <p14:creationId xmlns:p14="http://schemas.microsoft.com/office/powerpoint/2010/main" val="71396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baseline="0" dirty="0"/>
              <a:t>Sprechtext zu Punkt «Bad»:</a:t>
            </a:r>
          </a:p>
          <a:p>
            <a:r>
              <a:rPr lang="de-CH" b="0" baseline="0" dirty="0"/>
              <a:t>Im </a:t>
            </a:r>
            <a:r>
              <a:rPr lang="de-CH" b="0" u="sng" baseline="0" dirty="0"/>
              <a:t>Bad </a:t>
            </a:r>
            <a:r>
              <a:rPr lang="de-CH" b="0" baseline="0" dirty="0"/>
              <a:t>selber bleibt das Halli bei der Variante Bestand strukturell gleich wie heute.</a:t>
            </a:r>
          </a:p>
          <a:p>
            <a:r>
              <a:rPr lang="de-CH" b="0" baseline="0" dirty="0"/>
              <a:t>Bei der Variante Erweiterung würde am Ort des heutigen Bistro der Kinderplansch- und Spielplausch gebaut, was den Bedürfnissen der Familien und Kinderkurse entgegenkommt.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0" baseline="0" dirty="0"/>
              <a:t>Dort, wo heute die Terrasse des heutigen Bistro ist, könnte das zusätzliches Nichtschwimmerbecken mit verstellbarem Hubboden entstehen. </a:t>
            </a:r>
          </a:p>
          <a:p>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13</a:t>
            </a:fld>
            <a:endParaRPr lang="de-CH"/>
          </a:p>
        </p:txBody>
      </p:sp>
    </p:spTree>
    <p:extLst>
      <p:ext uri="{BB962C8B-B14F-4D97-AF65-F5344CB8AC3E}">
        <p14:creationId xmlns:p14="http://schemas.microsoft.com/office/powerpoint/2010/main" val="321408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Sprechtext</a:t>
            </a:r>
            <a:r>
              <a:rPr lang="de-CH" b="1" baseline="0" dirty="0"/>
              <a:t> zu «Baustruktur»</a:t>
            </a:r>
            <a:endParaRPr lang="de-CH" b="1" dirty="0"/>
          </a:p>
          <a:p>
            <a:r>
              <a:rPr lang="de-CH" b="0" dirty="0"/>
              <a:t>Die</a:t>
            </a:r>
            <a:r>
              <a:rPr lang="de-CH" b="0" baseline="0" dirty="0"/>
              <a:t> </a:t>
            </a:r>
            <a:r>
              <a:rPr lang="de-CH" b="0" u="sng" baseline="0" dirty="0"/>
              <a:t>Baustruktur</a:t>
            </a:r>
            <a:r>
              <a:rPr lang="de-CH" b="0" baseline="0" dirty="0"/>
              <a:t> wird bei der Variante Bestand grundsätzlich nicht verändert. Die Aussenwände bleiben gleich. Im Inneren können Wände verschoben werden, um die Nutzung zu optimieren.</a:t>
            </a:r>
          </a:p>
          <a:p>
            <a:endParaRPr lang="de-CH" b="0" dirty="0"/>
          </a:p>
        </p:txBody>
      </p:sp>
      <p:sp>
        <p:nvSpPr>
          <p:cNvPr id="4" name="Kopfzeilenplatzhalter 3"/>
          <p:cNvSpPr>
            <a:spLocks noGrp="1"/>
          </p:cNvSpPr>
          <p:nvPr>
            <p:ph type="hdr" sz="quarter" idx="10"/>
          </p:nvPr>
        </p:nvSpPr>
        <p:spPr/>
        <p:txBody>
          <a:bodyPr/>
          <a:lstStyle/>
          <a:p>
            <a:r>
              <a:rPr lang="de-CH"/>
              <a:t>Gemeindeversammlung</a:t>
            </a:r>
            <a:endParaRPr lang="de-CH" dirty="0"/>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14</a:t>
            </a:fld>
            <a:endParaRPr lang="de-CH" dirty="0"/>
          </a:p>
        </p:txBody>
      </p:sp>
    </p:spTree>
    <p:extLst>
      <p:ext uri="{BB962C8B-B14F-4D97-AF65-F5344CB8AC3E}">
        <p14:creationId xmlns:p14="http://schemas.microsoft.com/office/powerpoint/2010/main" val="2001926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baseline="0" dirty="0"/>
              <a:t>Sprechtext zu Punkt «Baukörper»:</a:t>
            </a:r>
          </a:p>
          <a:p>
            <a:r>
              <a:rPr lang="de-CH" b="0" baseline="0" dirty="0"/>
              <a:t>Bei einer Erweiterung wären die baulichen Eingriffe grösser. </a:t>
            </a:r>
          </a:p>
          <a:p>
            <a:r>
              <a:rPr lang="de-CH" b="0" baseline="0" dirty="0"/>
              <a:t>Zugunsten der Vergrösserung des Eingangsbereichs und des darin enthaltenen Bistro, würde der Baukörper Richtung Mehrzweckhalle vergrössert. </a:t>
            </a:r>
          </a:p>
          <a:p>
            <a:r>
              <a:rPr lang="de-CH" b="0" baseline="0" dirty="0"/>
              <a:t>Die Garderobe würde Richtung Schwimmhalle erweitert und</a:t>
            </a:r>
          </a:p>
          <a:p>
            <a:r>
              <a:rPr lang="de-CH" b="0" baseline="0" dirty="0"/>
              <a:t>am Ort der heutigen Bistro- Terrasse käme das zusätzliche Schwimmbecken zu stehen.</a:t>
            </a:r>
          </a:p>
          <a:p>
            <a:endParaRPr lang="de-CH" b="0" baseline="0" dirty="0"/>
          </a:p>
          <a:p>
            <a:r>
              <a:rPr lang="de-CH" b="0" dirty="0"/>
              <a:t>Was</a:t>
            </a:r>
            <a:r>
              <a:rPr lang="de-CH" b="0" baseline="0" dirty="0"/>
              <a:t> sind nun die Vor- und Nachteile der beiden Varianten? </a:t>
            </a:r>
          </a:p>
          <a:p>
            <a:r>
              <a:rPr lang="de-CH" b="0" baseline="0" dirty="0"/>
              <a:t>Die Projektgruppen und der Gemeinderat haben sich dazu auch Gedanken gemacht.</a:t>
            </a:r>
            <a:endParaRPr lang="de-CH" b="0" dirty="0"/>
          </a:p>
          <a:p>
            <a:endParaRPr lang="de-CH" b="0"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15</a:t>
            </a:fld>
            <a:endParaRPr lang="de-CH"/>
          </a:p>
        </p:txBody>
      </p:sp>
    </p:spTree>
    <p:extLst>
      <p:ext uri="{BB962C8B-B14F-4D97-AF65-F5344CB8AC3E}">
        <p14:creationId xmlns:p14="http://schemas.microsoft.com/office/powerpoint/2010/main" val="3214082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Sprechtext:</a:t>
            </a:r>
          </a:p>
          <a:p>
            <a:r>
              <a:rPr lang="de-CH" b="0" dirty="0"/>
              <a:t>Die</a:t>
            </a:r>
            <a:r>
              <a:rPr lang="de-CH" b="0" baseline="0" dirty="0"/>
              <a:t> Projektgruppe hat in der Erarbeitung der Grundlagen für den Gemeinderat </a:t>
            </a:r>
            <a:r>
              <a:rPr lang="de-CH" b="0" dirty="0"/>
              <a:t>die Vor- und Nachteile, die Chancen und Gefahren der beiden</a:t>
            </a:r>
            <a:r>
              <a:rPr lang="de-CH" b="0" baseline="0" dirty="0"/>
              <a:t> Varianten genauer angeschaut und dazu für beide</a:t>
            </a:r>
            <a:r>
              <a:rPr lang="de-CH" b="0" dirty="0"/>
              <a:t> Varianten Bestand</a:t>
            </a:r>
            <a:r>
              <a:rPr lang="de-CH" b="0" baseline="0" dirty="0"/>
              <a:t> und Erweiterung eine SWOT- Analyse gemacht. </a:t>
            </a:r>
          </a:p>
          <a:p>
            <a:endParaRPr lang="de-CH" b="1" baseline="0" dirty="0"/>
          </a:p>
          <a:p>
            <a:r>
              <a:rPr lang="de-CH" b="1" baseline="0" dirty="0"/>
              <a:t>Daraus haben sich </a:t>
            </a:r>
            <a:r>
              <a:rPr lang="de-CH" b="1" dirty="0"/>
              <a:t>folgende Vor- und Nachteile herauskristallisiert:</a:t>
            </a:r>
          </a:p>
          <a:p>
            <a:endParaRPr lang="de-CH" dirty="0"/>
          </a:p>
          <a:p>
            <a:r>
              <a:rPr lang="de-CH" dirty="0"/>
              <a:t>s.</a:t>
            </a:r>
            <a:r>
              <a:rPr lang="de-CH" baseline="0" dirty="0"/>
              <a:t> Folie</a:t>
            </a:r>
            <a:endParaRPr lang="de-CH" dirty="0"/>
          </a:p>
          <a:p>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16</a:t>
            </a:fld>
            <a:endParaRPr lang="de-CH"/>
          </a:p>
        </p:txBody>
      </p:sp>
    </p:spTree>
    <p:extLst>
      <p:ext uri="{BB962C8B-B14F-4D97-AF65-F5344CB8AC3E}">
        <p14:creationId xmlns:p14="http://schemas.microsoft.com/office/powerpoint/2010/main" val="60317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Fortsetzung</a:t>
            </a:r>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17</a:t>
            </a:fld>
            <a:endParaRPr lang="de-CH"/>
          </a:p>
        </p:txBody>
      </p:sp>
    </p:spTree>
    <p:extLst>
      <p:ext uri="{BB962C8B-B14F-4D97-AF65-F5344CB8AC3E}">
        <p14:creationId xmlns:p14="http://schemas.microsoft.com/office/powerpoint/2010/main" val="344143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81050"/>
            <a:ext cx="4960938" cy="3722688"/>
          </a:xfrm>
        </p:spPr>
      </p:sp>
      <p:sp>
        <p:nvSpPr>
          <p:cNvPr id="3" name="Notizenplatzhalter 2"/>
          <p:cNvSpPr>
            <a:spLocks noGrp="1"/>
          </p:cNvSpPr>
          <p:nvPr>
            <p:ph type="body" idx="1"/>
          </p:nvPr>
        </p:nvSpPr>
        <p:spPr/>
        <p:txBody>
          <a:bodyPr/>
          <a:lstStyle/>
          <a:p>
            <a:pPr defTabSz="903061">
              <a:defRPr/>
            </a:pPr>
            <a:r>
              <a:rPr lang="de-CH" b="1" dirty="0"/>
              <a:t>Sprechtext:</a:t>
            </a:r>
          </a:p>
          <a:p>
            <a:pPr defTabSz="903061">
              <a:defRPr/>
            </a:pPr>
            <a:r>
              <a:rPr lang="de-CH" b="0" dirty="0"/>
              <a:t>Es gibt auch Sachen, die müssen</a:t>
            </a:r>
            <a:r>
              <a:rPr lang="de-CH" b="0" baseline="0" dirty="0"/>
              <a:t> </a:t>
            </a:r>
            <a:r>
              <a:rPr lang="de-CH" b="0" dirty="0"/>
              <a:t>bei beiden Varianten gleichermassen berücksichtigt</a:t>
            </a:r>
            <a:r>
              <a:rPr lang="de-CH" b="0" baseline="0" dirty="0"/>
              <a:t> oder gemacht werden</a:t>
            </a:r>
            <a:r>
              <a:rPr lang="de-CH" b="0" dirty="0"/>
              <a:t>. </a:t>
            </a:r>
          </a:p>
          <a:p>
            <a:pPr defTabSz="903061">
              <a:defRPr/>
            </a:pPr>
            <a:r>
              <a:rPr lang="de-CH" b="0" dirty="0"/>
              <a:t>Die Projektierung</a:t>
            </a:r>
            <a:r>
              <a:rPr lang="de-CH" b="0" baseline="0" dirty="0"/>
              <a:t> und Bauplanung muss bei beiden Varianten gemacht werden. </a:t>
            </a:r>
          </a:p>
          <a:p>
            <a:pPr defTabSz="903061">
              <a:defRPr/>
            </a:pPr>
            <a:r>
              <a:rPr lang="de-CH" b="0" baseline="0" dirty="0"/>
              <a:t>Das </a:t>
            </a:r>
            <a:r>
              <a:rPr lang="de-CH" b="0" baseline="0" dirty="0" err="1"/>
              <a:t>Halli</a:t>
            </a:r>
            <a:r>
              <a:rPr lang="de-CH" b="0" baseline="0" dirty="0"/>
              <a:t> muss während des Umbaus für eine gewisse Zeit ca. 1 Jahr geschlossen werden. D.h. Es müssen Alternativen für das Schulschwimmen und für das Personal überlegt und gesucht werden.</a:t>
            </a:r>
          </a:p>
          <a:p>
            <a:pPr defTabSz="903061">
              <a:defRPr/>
            </a:pPr>
            <a:endParaRPr lang="de-CH" b="0" baseline="0" dirty="0">
              <a:solidFill>
                <a:srgbClr val="FF0000"/>
              </a:solidFill>
            </a:endParaRPr>
          </a:p>
          <a:p>
            <a:pPr defTabSz="903061">
              <a:defRPr/>
            </a:pPr>
            <a:r>
              <a:rPr lang="de-CH" b="0" baseline="0" dirty="0">
                <a:solidFill>
                  <a:srgbClr val="FF0000"/>
                </a:solidFill>
              </a:rPr>
              <a:t>Die Eintrittspreise werden bei beiden Varianten angehoben. </a:t>
            </a:r>
          </a:p>
          <a:p>
            <a:pPr defTabSz="903061">
              <a:defRPr/>
            </a:pPr>
            <a:r>
              <a:rPr lang="de-CH" b="0" baseline="0" dirty="0">
                <a:solidFill>
                  <a:srgbClr val="FF0000"/>
                </a:solidFill>
              </a:rPr>
              <a:t>(Schmerzgrenze sind bei dieser Grösse von Hallenbad bei 9.- für Erwachsene und 4- 5.- für Kinder.)</a:t>
            </a:r>
            <a:endParaRPr lang="de-CH" b="0" dirty="0">
              <a:solidFill>
                <a:srgbClr val="FF0000"/>
              </a:solidFill>
            </a:endParaRPr>
          </a:p>
          <a:p>
            <a:endParaRPr lang="de-CH" dirty="0"/>
          </a:p>
          <a:p>
            <a:r>
              <a:rPr lang="de-CH" b="0" i="1" dirty="0"/>
              <a:t>Überleitung</a:t>
            </a:r>
            <a:r>
              <a:rPr lang="de-CH" b="0" i="1" baseline="0" dirty="0"/>
              <a:t> zur nächsten Folie:</a:t>
            </a:r>
          </a:p>
          <a:p>
            <a:r>
              <a:rPr lang="de-CH" b="1" dirty="0"/>
              <a:t>Sprechtext:</a:t>
            </a:r>
          </a:p>
          <a:p>
            <a:r>
              <a:rPr lang="de-CH" b="0" dirty="0"/>
              <a:t>Kann sich Bauma eine solche Investition leisten, nebst Böndler und Gemeindehaus? Diese Frage hat sich der Gemeinderat</a:t>
            </a:r>
            <a:r>
              <a:rPr lang="de-CH" b="0" baseline="0" dirty="0"/>
              <a:t> </a:t>
            </a:r>
            <a:r>
              <a:rPr lang="de-CH" b="0" dirty="0"/>
              <a:t>auch gestellt.</a:t>
            </a:r>
          </a:p>
          <a:p>
            <a:r>
              <a:rPr lang="de-CH" b="0" dirty="0"/>
              <a:t>Jürg</a:t>
            </a:r>
            <a:r>
              <a:rPr lang="de-CH" b="0" baseline="0" dirty="0"/>
              <a:t> Bosshard Finanzvorstand zeigt Ihnen jetzt die g</a:t>
            </a:r>
            <a:r>
              <a:rPr lang="de-CH" b="0" dirty="0"/>
              <a:t>rundsätzlichen Gedanken des Gemeinderates und Berechnungen</a:t>
            </a:r>
            <a:r>
              <a:rPr lang="de-CH" b="0" baseline="0" dirty="0"/>
              <a:t> </a:t>
            </a:r>
            <a:r>
              <a:rPr lang="de-CH" b="0" dirty="0"/>
              <a:t>zur Finanzierung auf.</a:t>
            </a:r>
          </a:p>
          <a:p>
            <a:endParaRPr lang="de-CH" b="1" dirty="0"/>
          </a:p>
          <a:p>
            <a:endParaRPr lang="de-CH" b="1"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18</a:t>
            </a:fld>
            <a:endParaRPr lang="de-CH"/>
          </a:p>
        </p:txBody>
      </p:sp>
    </p:spTree>
    <p:extLst>
      <p:ext uri="{BB962C8B-B14F-4D97-AF65-F5344CB8AC3E}">
        <p14:creationId xmlns:p14="http://schemas.microsoft.com/office/powerpoint/2010/main" val="4185892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solidFill>
                  <a:srgbClr val="92D050"/>
                </a:solidFill>
              </a:rPr>
              <a:t>Folie Finanzvorstand</a:t>
            </a:r>
          </a:p>
          <a:p>
            <a:r>
              <a:rPr lang="de-CH" i="1" dirty="0" smtClean="0"/>
              <a:t>Kann sich Bauma eine solche Investition leisten, nebst Böndler und Gemeindehaus?</a:t>
            </a:r>
          </a:p>
          <a:p>
            <a:r>
              <a:rPr lang="de-CH" i="1" dirty="0" smtClean="0"/>
              <a:t>Grundsätzliche Gedanken des Gemeinderates zur Finanzierung</a:t>
            </a:r>
          </a:p>
          <a:p>
            <a:r>
              <a:rPr lang="de-CH" i="1" dirty="0" smtClean="0">
                <a:solidFill>
                  <a:srgbClr val="FF0000"/>
                </a:solidFill>
              </a:rPr>
              <a:t>Ziel: </a:t>
            </a:r>
          </a:p>
          <a:p>
            <a:r>
              <a:rPr lang="de-CH" i="1" dirty="0" smtClean="0">
                <a:solidFill>
                  <a:srgbClr val="FF0000"/>
                </a:solidFill>
              </a:rPr>
              <a:t>Die Teilnehmer verstehen die finanziellen Auswirkungen</a:t>
            </a:r>
          </a:p>
          <a:p>
            <a:r>
              <a:rPr lang="de-CH" i="1" dirty="0" smtClean="0">
                <a:solidFill>
                  <a:srgbClr val="FF0000"/>
                </a:solidFill>
              </a:rPr>
              <a:t>Sie sehen, dass der GR auch diese Fragen seriös abgeklärt hat</a:t>
            </a:r>
          </a:p>
          <a:p>
            <a:endParaRPr lang="de-CH" dirty="0" smtClean="0"/>
          </a:p>
          <a:p>
            <a:endParaRPr lang="de-CH" b="1" dirty="0">
              <a:solidFill>
                <a:srgbClr val="92D050"/>
              </a:solidFill>
            </a:endParaRPr>
          </a:p>
          <a:p>
            <a:r>
              <a:rPr lang="de-CH" b="1" dirty="0" smtClean="0"/>
              <a:t>Sprechtext:</a:t>
            </a:r>
          </a:p>
          <a:p>
            <a:r>
              <a:rPr lang="de-CH" b="0" dirty="0" smtClean="0"/>
              <a:t>Die</a:t>
            </a:r>
            <a:r>
              <a:rPr lang="de-CH" b="0" baseline="0" dirty="0" smtClean="0"/>
              <a:t> Folie zeigt die Investitionskosten und Betriebskosten die das Hallenbad inklusiv Bistro im Durchschnitt der Jahre 2011- 2015 hatte und die Kosten die nach dem Stand der heutigen Berechnungen bei den Varianten Bestand und Erweiterung in Zukunft anfallen werden. </a:t>
            </a:r>
          </a:p>
          <a:p>
            <a:endParaRPr lang="de-CH" b="0" baseline="0" dirty="0" smtClean="0"/>
          </a:p>
          <a:p>
            <a:r>
              <a:rPr lang="de-CH" b="0" u="sng" baseline="0" dirty="0" smtClean="0"/>
              <a:t>Investitionskosten:</a:t>
            </a:r>
          </a:p>
          <a:p>
            <a:r>
              <a:rPr lang="de-CH" b="0" baseline="0" dirty="0" smtClean="0"/>
              <a:t>Das heutige </a:t>
            </a:r>
            <a:r>
              <a:rPr lang="de-CH" b="0" baseline="0" dirty="0" err="1" smtClean="0"/>
              <a:t>Halli</a:t>
            </a:r>
            <a:r>
              <a:rPr lang="de-CH" b="0" baseline="0" dirty="0" smtClean="0"/>
              <a:t> ist abgeschrieben.</a:t>
            </a:r>
          </a:p>
          <a:p>
            <a:r>
              <a:rPr lang="de-CH" b="0" baseline="0" dirty="0" smtClean="0"/>
              <a:t>Bei der Variante Bestand werden die Investitionen bei 9 Mio +/- 25% liegen. Die untere Zahl zeigt die Investitionen bei + 25%</a:t>
            </a:r>
          </a:p>
          <a:p>
            <a:r>
              <a:rPr lang="de-CH" b="0" baseline="0" dirty="0" smtClean="0"/>
              <a:t>Bei der Variante Erweiterung sind das entsprechend 13.5 Mio + 25%</a:t>
            </a:r>
          </a:p>
          <a:p>
            <a:r>
              <a:rPr lang="de-CH" b="0" baseline="0" dirty="0" smtClean="0"/>
              <a:t>Wir haben bewusst die Minus 25% weggelassen, weil aus Erfahrung eher mit höheren Kosten gerechnet werden muss.</a:t>
            </a:r>
          </a:p>
          <a:p>
            <a:endParaRPr lang="de-CH" b="0" baseline="0" dirty="0" smtClean="0"/>
          </a:p>
          <a:p>
            <a:r>
              <a:rPr lang="de-CH" b="0" u="sng" baseline="0" dirty="0" smtClean="0"/>
              <a:t>Defizit:</a:t>
            </a:r>
          </a:p>
          <a:p>
            <a:r>
              <a:rPr lang="de-CH" b="0" baseline="0" dirty="0" smtClean="0"/>
              <a:t>Das Defizit zeigt den Betriebsaufwandüberschuss des </a:t>
            </a:r>
            <a:r>
              <a:rPr lang="de-CH" b="0" baseline="0" dirty="0" err="1" smtClean="0"/>
              <a:t>Halli</a:t>
            </a:r>
            <a:r>
              <a:rPr lang="de-CH" b="0" baseline="0" dirty="0" smtClean="0"/>
              <a:t> inkl. Bistro, den die Gemeinde jährlich übernimmt. </a:t>
            </a:r>
          </a:p>
          <a:p>
            <a:r>
              <a:rPr lang="de-CH" b="0" baseline="0" dirty="0" smtClean="0"/>
              <a:t>Beim Bestand sehen Sie den durchschnittlichen Wert der Jahre 2011- 2015.</a:t>
            </a:r>
          </a:p>
          <a:p>
            <a:r>
              <a:rPr lang="de-CH" b="0" baseline="0" dirty="0" smtClean="0"/>
              <a:t>Bei der Variante Bestand rechnen wir mit einem leicht niedrigeren Betriebsdefizit, weil das Bistro zu einer Imbissecke verkleinert und in den Eingangsbereich verlegt wird. Dadurch können, wie schon erwähnt, Personalsynergien genutzt werden.</a:t>
            </a:r>
          </a:p>
          <a:p>
            <a:r>
              <a:rPr lang="de-CH" b="0" baseline="0" dirty="0" smtClean="0"/>
              <a:t>Bei der Variante Erweiterung werden auf Grund der Vergrösserung des </a:t>
            </a:r>
            <a:r>
              <a:rPr lang="de-CH" b="0" baseline="0" dirty="0" err="1" smtClean="0"/>
              <a:t>Hallis</a:t>
            </a:r>
            <a:r>
              <a:rPr lang="de-CH" b="0" baseline="0" dirty="0" smtClean="0"/>
              <a:t> mehr Personalressourcen nötig sein. Es wird eine Person brauchen, die die Aufsicht im Badbereich ausübt und eine Person, die die Kasse und das Bistro betreut. Zudem wird es durch das zusätzliche Nichtschwimmerbecken  und die Vergrösserung des Kinderbereichs auch mehr Sachaufwendungen geben.</a:t>
            </a:r>
          </a:p>
          <a:p>
            <a:r>
              <a:rPr lang="de-CH" b="0" baseline="0" dirty="0" smtClean="0"/>
              <a:t>Punktuell muss bei grossem Besucheransturm zusätzliches Personal eingesetzt werden. Das ist auch heute teilweise schon der Fall.</a:t>
            </a:r>
          </a:p>
          <a:p>
            <a:endParaRPr lang="de-CH" b="0" baseline="0" dirty="0" smtClean="0"/>
          </a:p>
          <a:p>
            <a:r>
              <a:rPr lang="de-CH" b="0" u="sng" dirty="0" smtClean="0"/>
              <a:t>Kapitalfolgekosten:</a:t>
            </a:r>
          </a:p>
          <a:p>
            <a:r>
              <a:rPr lang="de-CH" b="0" dirty="0" smtClean="0"/>
              <a:t>Die hier aufgeführten Kapitalkosten</a:t>
            </a:r>
            <a:r>
              <a:rPr lang="de-CH" b="0" baseline="0" dirty="0" smtClean="0"/>
              <a:t> sind Durchschnittswerte der Abschreibungen und Zinsen der Investitionskosten von 9-11.25 Mio bzw. 13.5- 16.9 Mio.</a:t>
            </a:r>
          </a:p>
          <a:p>
            <a:r>
              <a:rPr lang="de-CH" b="0" baseline="0" dirty="0" smtClean="0"/>
              <a:t>Die Abschreibungen werden nach dem neuen Rechnungslegungsmodell HRM2 berechnet, wonach über 33Jahre abgeschrieben wird.</a:t>
            </a:r>
          </a:p>
          <a:p>
            <a:r>
              <a:rPr lang="de-CH" b="0" baseline="0" dirty="0" smtClean="0"/>
              <a:t>Bei den Zinsen haben wir mit einem </a:t>
            </a:r>
            <a:r>
              <a:rPr lang="de-CH" b="0" i="0" baseline="0" dirty="0" smtClean="0">
                <a:solidFill>
                  <a:srgbClr val="FF0000"/>
                </a:solidFill>
              </a:rPr>
              <a:t>Zinssatz von 1,6%  </a:t>
            </a:r>
            <a:r>
              <a:rPr lang="de-CH" b="0" i="1" baseline="0" dirty="0" smtClean="0">
                <a:solidFill>
                  <a:srgbClr val="FF0000"/>
                </a:solidFill>
              </a:rPr>
              <a:t>(Bemerkung Heidi zu 0.8% siehe genauere Folie 26)</a:t>
            </a:r>
            <a:r>
              <a:rPr lang="de-CH" b="0" i="0" baseline="0" dirty="0" smtClean="0">
                <a:solidFill>
                  <a:srgbClr val="FF0000"/>
                </a:solidFill>
              </a:rPr>
              <a:t> </a:t>
            </a:r>
            <a:r>
              <a:rPr lang="de-CH" b="0" baseline="0" dirty="0" smtClean="0"/>
              <a:t>gerechnet. Auch wenn heute zu tieferen Zinssätzen Geld aufgenommen werden kann, können wir nicht davon ausgehen, dass es in Zukunft immer so bleiben wird. Deshalb haben wir eher </a:t>
            </a:r>
          </a:p>
          <a:p>
            <a:endParaRPr lang="de-CH" b="0" baseline="0" dirty="0" smtClean="0"/>
          </a:p>
          <a:p>
            <a:r>
              <a:rPr lang="de-CH" b="0" u="sng" baseline="0" dirty="0" smtClean="0"/>
              <a:t>Total Aufwand/ Jahr</a:t>
            </a:r>
          </a:p>
          <a:p>
            <a:r>
              <a:rPr lang="de-CH" b="0" baseline="0" dirty="0" smtClean="0"/>
              <a:t>Der totale Aufwand pro Jahr wird nach den heutigen Berechnungen bei der Variante Bestand auf 610’000.- steigen, bzw. auf 980’000.- bei der Variante Erweiterung.</a:t>
            </a:r>
          </a:p>
          <a:p>
            <a:endParaRPr lang="de-CH" b="0" baseline="0" dirty="0" smtClean="0"/>
          </a:p>
          <a:p>
            <a:r>
              <a:rPr lang="de-CH" b="0" u="sng" baseline="0" dirty="0" smtClean="0"/>
              <a:t>Belastung in Steuerprozent</a:t>
            </a:r>
          </a:p>
          <a:p>
            <a:r>
              <a:rPr lang="de-CH" b="0" baseline="0" dirty="0" smtClean="0"/>
              <a:t>Die Steuerbelastung ist heute etwas mehr als 1%,</a:t>
            </a:r>
          </a:p>
          <a:p>
            <a:r>
              <a:rPr lang="de-CH" b="0" baseline="0" dirty="0" smtClean="0"/>
              <a:t>Bei der Variante Bestand steigt sie vor Allem auf Grund der Abschreibungen und Zinsen auf ca. 3% respektive auf 5% bei der Variante Erweiterung.</a:t>
            </a:r>
            <a:endParaRPr lang="de-CH" b="0" dirty="0" smtClean="0"/>
          </a:p>
          <a:p>
            <a:endParaRPr lang="de-CH" dirty="0" smtClean="0"/>
          </a:p>
          <a:p>
            <a:endParaRPr lang="de-CH" dirty="0" smtClean="0">
              <a:solidFill>
                <a:srgbClr val="FF0000"/>
              </a:solidFill>
            </a:endParaRPr>
          </a:p>
          <a:p>
            <a:endParaRPr lang="de-CH" dirty="0">
              <a:solidFill>
                <a:srgbClr val="FF0000"/>
              </a:solidFill>
            </a:endParaRPr>
          </a:p>
          <a:p>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19</a:t>
            </a:fld>
            <a:endParaRPr lang="de-CH"/>
          </a:p>
        </p:txBody>
      </p:sp>
    </p:spTree>
    <p:extLst>
      <p:ext uri="{BB962C8B-B14F-4D97-AF65-F5344CB8AC3E}">
        <p14:creationId xmlns:p14="http://schemas.microsoft.com/office/powerpoint/2010/main" val="2775453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solidFill>
                  <a:srgbClr val="92D050"/>
                </a:solidFill>
              </a:rPr>
              <a:t>Folie Finanzvorstand</a:t>
            </a:r>
          </a:p>
          <a:p>
            <a:r>
              <a:rPr lang="de-CH" i="1" dirty="0" smtClean="0"/>
              <a:t>Kann sich Bauma eine solche Investition leisten, nebst Böndler und Gemeindehaus?</a:t>
            </a:r>
          </a:p>
          <a:p>
            <a:r>
              <a:rPr lang="de-CH" i="1" dirty="0" smtClean="0"/>
              <a:t>Grundsätzliche Gedanken des Gemeinderates zur Finanzierung</a:t>
            </a:r>
          </a:p>
          <a:p>
            <a:r>
              <a:rPr lang="de-CH" i="1" dirty="0" smtClean="0">
                <a:solidFill>
                  <a:srgbClr val="FF0000"/>
                </a:solidFill>
              </a:rPr>
              <a:t>Ziel: </a:t>
            </a:r>
          </a:p>
          <a:p>
            <a:r>
              <a:rPr lang="de-CH" i="1" dirty="0" smtClean="0">
                <a:solidFill>
                  <a:srgbClr val="FF0000"/>
                </a:solidFill>
              </a:rPr>
              <a:t>Die Teilnehmer verstehen die finanziellen Auswirkungen</a:t>
            </a:r>
          </a:p>
          <a:p>
            <a:r>
              <a:rPr lang="de-CH" i="1" dirty="0" smtClean="0">
                <a:solidFill>
                  <a:srgbClr val="FF0000"/>
                </a:solidFill>
              </a:rPr>
              <a:t>Sie sehen, dass der GR auch diese Fragen seriös abgeklärt hat</a:t>
            </a:r>
          </a:p>
          <a:p>
            <a:endParaRPr lang="de-CH" i="1" dirty="0" smtClean="0"/>
          </a:p>
          <a:p>
            <a:r>
              <a:rPr lang="de-CH" b="1" dirty="0" smtClean="0"/>
              <a:t>Sprechtext:</a:t>
            </a:r>
          </a:p>
          <a:p>
            <a:r>
              <a:rPr lang="de-CH" b="0" dirty="0" smtClean="0"/>
              <a:t>Was heisst das nun</a:t>
            </a:r>
            <a:r>
              <a:rPr lang="de-CH" b="0" baseline="0" dirty="0" smtClean="0"/>
              <a:t>?</a:t>
            </a:r>
          </a:p>
          <a:p>
            <a:r>
              <a:rPr lang="de-CH" b="0" dirty="0" smtClean="0"/>
              <a:t>Damit</a:t>
            </a:r>
            <a:r>
              <a:rPr lang="de-CH" b="0" baseline="0" dirty="0" smtClean="0"/>
              <a:t> wir das Hallenbad auch weiterhin betreiben können, sind wir auf eine Steuerfusserhöhung von 2-3 bzw. 3-5% angewiesen. (5% ist relativ gut berechnet, Beiträge durch Kanton sind noch nicht berücksichtigt, auch Personalkosten sind grosszügig einberechnet.)</a:t>
            </a:r>
          </a:p>
          <a:p>
            <a:endParaRPr lang="de-CH" b="0" dirty="0" smtClean="0"/>
          </a:p>
          <a:p>
            <a:r>
              <a:rPr lang="de-CH" b="0" u="sng" dirty="0" smtClean="0"/>
              <a:t>Vorfinanzierung:</a:t>
            </a:r>
          </a:p>
          <a:p>
            <a:r>
              <a:rPr lang="de-CH" b="0" dirty="0" smtClean="0"/>
              <a:t>Der</a:t>
            </a:r>
            <a:r>
              <a:rPr lang="de-CH" b="0" baseline="0" dirty="0" smtClean="0"/>
              <a:t> Gemeinderat beabsichtigt, voraussichtlich 2018 an einer Gemeindeversammlung einen Antrag auf Vorfinanzierung vorzulegen. Das ist bei Projekten, die nicht zu den Kernaufgaben der Gemeinde gehören möglich. </a:t>
            </a:r>
          </a:p>
          <a:p>
            <a:r>
              <a:rPr lang="de-CH" b="0" baseline="0" dirty="0" smtClean="0"/>
              <a:t>d.h. 3-4 Steuerprozent sollen für das Projekt Hallenbad im Vorfeld gespart werden. </a:t>
            </a:r>
          </a:p>
          <a:p>
            <a:r>
              <a:rPr lang="de-CH" b="0" baseline="0" dirty="0" smtClean="0"/>
              <a:t>In Bauma generiert 1 Steuerprozent ungefähr 84’000.- Fr. eigene Einnahmen.</a:t>
            </a:r>
          </a:p>
          <a:p>
            <a:r>
              <a:rPr lang="de-CH" b="0" baseline="0" dirty="0" smtClean="0"/>
              <a:t>Dank des Finanzausgleichs erhöht sich dieser Betrag auf  200’000.- </a:t>
            </a:r>
          </a:p>
          <a:p>
            <a:endParaRPr lang="de-CH" b="0" baseline="0" dirty="0" smtClean="0"/>
          </a:p>
          <a:p>
            <a:r>
              <a:rPr lang="de-CH" b="0" baseline="0" dirty="0" smtClean="0"/>
              <a:t>Bei 3 Steuerprozent würde der pro Jahr gesparte Betrag 600’000.-, bei 4% 800’000.- betragen.</a:t>
            </a:r>
          </a:p>
          <a:p>
            <a:endParaRPr lang="de-CH" b="0" baseline="0" dirty="0" smtClean="0"/>
          </a:p>
          <a:p>
            <a:r>
              <a:rPr lang="de-CH" b="0" baseline="0" dirty="0" smtClean="0"/>
              <a:t>Bei einer Vorfinanzierung während 4Jahren bis zum Baubeginn könnten somit 2,4 -3,2 Mio Fr.  gespart werden.</a:t>
            </a:r>
          </a:p>
          <a:p>
            <a:r>
              <a:rPr lang="de-CH" b="0" baseline="0" dirty="0" smtClean="0"/>
              <a:t>(Dementsprechend höher wäre der Betrag bei einer aggressiven Vorfinanzierung und Steuerfusserhöhung von 5-6%, rund 4- 4,8 Mio.)</a:t>
            </a:r>
          </a:p>
          <a:p>
            <a:endParaRPr lang="de-CH" b="0" baseline="0" dirty="0"/>
          </a:p>
          <a:p>
            <a:r>
              <a:rPr lang="de-CH" b="0" baseline="0" dirty="0" smtClean="0"/>
              <a:t>Was heisst das für die einzelnen Steuerzahler:</a:t>
            </a:r>
          </a:p>
          <a:p>
            <a:r>
              <a:rPr lang="de-CH" b="0" baseline="0" dirty="0" smtClean="0"/>
              <a:t>Bei einer Steuererhöhung von 3%  ergibt das bei einem Steuerbaren Einkommen von 50’000.-  rund 42.-, bei 4% 56.- pro Jahr  (bei 5% 71.-J./ 5:92 pro Mt.)</a:t>
            </a:r>
          </a:p>
          <a:p>
            <a:r>
              <a:rPr lang="de-CH" b="0" baseline="0" dirty="0" smtClean="0"/>
              <a:t>Bei 100’000.- steuerbarem Einkommen ergibt das bei 3% rund 147.-, bei 4% 196.- pro Jahr (bei 5% 244.30)</a:t>
            </a:r>
          </a:p>
        </p:txBody>
      </p:sp>
      <p:sp>
        <p:nvSpPr>
          <p:cNvPr id="4" name="Kopfzeilenplatzhalter 3"/>
          <p:cNvSpPr>
            <a:spLocks noGrp="1"/>
          </p:cNvSpPr>
          <p:nvPr>
            <p:ph type="hdr" sz="quarter" idx="10"/>
          </p:nvPr>
        </p:nvSpPr>
        <p:spPr/>
        <p:txBody>
          <a:bodyPr/>
          <a:lstStyle/>
          <a:p>
            <a:r>
              <a:rPr lang="de-CH" smtClean="0"/>
              <a:t>Hallenbad; Sanierung</a:t>
            </a:r>
            <a:endParaRPr lang="de-CH"/>
          </a:p>
        </p:txBody>
      </p:sp>
      <p:sp>
        <p:nvSpPr>
          <p:cNvPr id="5" name="Fußzeilenplatzhalter 4"/>
          <p:cNvSpPr>
            <a:spLocks noGrp="1"/>
          </p:cNvSpPr>
          <p:nvPr>
            <p:ph type="ftr" sz="quarter" idx="11"/>
          </p:nvPr>
        </p:nvSpPr>
        <p:spPr/>
        <p:txBody>
          <a:bodyPr/>
          <a:lstStyle/>
          <a:p>
            <a:r>
              <a:rPr lang="de-CH" smtClean="0"/>
              <a:t>konsultative Urnenabstimmung</a:t>
            </a:r>
            <a:endParaRPr lang="de-CH" dirty="0"/>
          </a:p>
        </p:txBody>
      </p:sp>
      <p:sp>
        <p:nvSpPr>
          <p:cNvPr id="6" name="Foliennummernplatzhalter 5"/>
          <p:cNvSpPr>
            <a:spLocks noGrp="1"/>
          </p:cNvSpPr>
          <p:nvPr>
            <p:ph type="sldNum" sz="quarter" idx="12"/>
          </p:nvPr>
        </p:nvSpPr>
        <p:spPr/>
        <p:txBody>
          <a:bodyPr/>
          <a:lstStyle/>
          <a:p>
            <a:fld id="{09267E0F-6F03-4FF0-8CC1-4521D5BA2F7A}" type="slidenum">
              <a:rPr lang="de-CH" smtClean="0"/>
              <a:pPr/>
              <a:t>20</a:t>
            </a:fld>
            <a:endParaRPr lang="de-CH"/>
          </a:p>
        </p:txBody>
      </p:sp>
    </p:spTree>
    <p:extLst>
      <p:ext uri="{BB962C8B-B14F-4D97-AF65-F5344CB8AC3E}">
        <p14:creationId xmlns:p14="http://schemas.microsoft.com/office/powerpoint/2010/main" val="232131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rgbClr val="FF0000"/>
                </a:solidFill>
              </a:rPr>
              <a:t>Ziel: </a:t>
            </a:r>
          </a:p>
          <a:p>
            <a:r>
              <a:rPr lang="de-CH" i="1" dirty="0">
                <a:solidFill>
                  <a:srgbClr val="FF0000"/>
                </a:solidFill>
              </a:rPr>
              <a:t>TLN erkennen, dass das Hallenbad ohne Massnahmen «sterben» wird</a:t>
            </a:r>
          </a:p>
          <a:p>
            <a:endParaRPr lang="de-CH" i="1" dirty="0"/>
          </a:p>
          <a:p>
            <a:r>
              <a:rPr lang="de-CH" b="1" dirty="0"/>
              <a:t>Sprechtext:</a:t>
            </a:r>
          </a:p>
          <a:p>
            <a:r>
              <a:rPr lang="de-CH" b="0" dirty="0"/>
              <a:t>Das Hallenbad wurde 1973 eröffnet und Anfang der 90er Jahre um einen dreigeschossigen Anbau mit dem heutigen Bistro ergänzt.</a:t>
            </a:r>
            <a:r>
              <a:rPr lang="de-CH" b="0" i="1" dirty="0"/>
              <a:t> </a:t>
            </a:r>
            <a:r>
              <a:rPr lang="de-CH" b="0" dirty="0"/>
              <a:t>In den 44 Betriebsjahren wurde der zur Anlage </a:t>
            </a:r>
            <a:r>
              <a:rPr lang="de-CH" b="0" dirty="0" err="1"/>
              <a:t>Altlandenberg</a:t>
            </a:r>
            <a:r>
              <a:rPr lang="de-CH" b="0" dirty="0"/>
              <a:t> gehörende Komplex nie umfassend erneuert. Es wurde zwar immer wieder etwas gemacht, aber nur das Nötigste. </a:t>
            </a:r>
          </a:p>
          <a:p>
            <a:r>
              <a:rPr lang="de-CH" b="0" dirty="0"/>
              <a:t>Das Hallenbad ist in die Jahre gekommen!</a:t>
            </a:r>
            <a:r>
              <a:rPr lang="de-CH" b="0" baseline="0" dirty="0"/>
              <a:t> </a:t>
            </a:r>
            <a:endParaRPr lang="de-CH" b="0" dirty="0"/>
          </a:p>
          <a:p>
            <a:r>
              <a:rPr lang="de-CH" b="0" dirty="0"/>
              <a:t>Als</a:t>
            </a:r>
            <a:r>
              <a:rPr lang="de-CH" b="0" baseline="0" dirty="0"/>
              <a:t> Besucher</a:t>
            </a:r>
            <a:r>
              <a:rPr lang="de-CH" b="0" dirty="0"/>
              <a:t> sehen</a:t>
            </a:r>
            <a:r>
              <a:rPr lang="de-CH" b="0" baseline="0" dirty="0"/>
              <a:t> Sie</a:t>
            </a:r>
            <a:r>
              <a:rPr lang="de-CH" b="0" dirty="0"/>
              <a:t> die Mängel vielleicht nicht unbedingt auf den ersten Blick, weil das Hallenbad gut gepflegt wird.</a:t>
            </a:r>
          </a:p>
          <a:p>
            <a:r>
              <a:rPr lang="de-CH" b="0" dirty="0"/>
              <a:t>Aber nach 40 Jahren, hat sich Einiges angestaut. </a:t>
            </a:r>
          </a:p>
          <a:p>
            <a:r>
              <a:rPr lang="de-CH" b="0" dirty="0"/>
              <a:t>Die</a:t>
            </a:r>
            <a:r>
              <a:rPr lang="de-CH" b="0" baseline="0" dirty="0"/>
              <a:t> Geräte und die Ausstattungen werden älter und machen sich zunehmend bemerkbar. Sei das indem sie häufiger ausfallen und repariert werden müssen, oder indem mehr Energie verwendet werden muss, um die erforderlichen Leistungen (wie sauberes hygienisch einwandfreies Wasser) aufrecht zu erhalten. </a:t>
            </a:r>
          </a:p>
          <a:p>
            <a:endParaRPr lang="de-CH" b="0" dirty="0"/>
          </a:p>
          <a:p>
            <a:r>
              <a:rPr lang="de-CH" b="0" dirty="0"/>
              <a:t>Weil sich sowohl kurz- als auch mittelfristig der Ersatz verschiedener Anlage- und Bauteile abzeichnet, hat der Gemeinderat die Prüfung der Gesamtsanierung des Hallenbads angestossen. </a:t>
            </a:r>
          </a:p>
          <a:p>
            <a:r>
              <a:rPr lang="de-CH" b="0" dirty="0"/>
              <a:t>Hinzu kommt, dass das Bistro "</a:t>
            </a:r>
            <a:r>
              <a:rPr lang="de-CH" b="0" dirty="0" err="1"/>
              <a:t>Halli-Träff</a:t>
            </a:r>
            <a:r>
              <a:rPr lang="de-CH" b="0" dirty="0"/>
              <a:t>" auf Dauer nicht gewinnbringend betrieben werden konnte und der Gemeinderat eine wirtschaftlich tragfähige Lösung anstrebt.</a:t>
            </a:r>
            <a:br>
              <a:rPr lang="de-CH" b="0" dirty="0"/>
            </a:br>
            <a:endParaRPr lang="de-CH" b="0" baseline="0" dirty="0"/>
          </a:p>
          <a:p>
            <a:r>
              <a:rPr lang="de-CH" b="0" baseline="0" dirty="0"/>
              <a:t>In den nächsten Jahren muss grundsätzlich Vieles erneuert oder ersetzt werden, weil sonst das </a:t>
            </a:r>
            <a:r>
              <a:rPr lang="de-CH" b="0" baseline="0" dirty="0" err="1"/>
              <a:t>Halli</a:t>
            </a:r>
            <a:r>
              <a:rPr lang="de-CH" b="0" baseline="0" dirty="0"/>
              <a:t> mittelfristig nicht mehr erhalten werden kann.</a:t>
            </a:r>
          </a:p>
          <a:p>
            <a:r>
              <a:rPr lang="de-CH" b="0" baseline="0" dirty="0"/>
              <a:t>Um einige Beispiele zu nennen: </a:t>
            </a:r>
          </a:p>
          <a:p>
            <a:r>
              <a:rPr lang="de-CH" b="0" baseline="0" dirty="0"/>
              <a:t>aus dem technischen Bereich sind die Lüftung, die Ozonanlage,</a:t>
            </a:r>
            <a:r>
              <a:rPr lang="de-CH" b="0" dirty="0"/>
              <a:t> die Abwasserregulierung,</a:t>
            </a:r>
            <a:r>
              <a:rPr lang="de-CH" b="0" baseline="0" dirty="0"/>
              <a:t> die Umwälzpumpen </a:t>
            </a:r>
            <a:r>
              <a:rPr lang="de-CH" b="0" baseline="0" dirty="0" err="1"/>
              <a:t>u.s.w</a:t>
            </a:r>
            <a:r>
              <a:rPr lang="de-CH" b="0" baseline="0" dirty="0"/>
              <a:t>. veraltet, reparaturanfällig und teilweise energetisch ineffizient.</a:t>
            </a:r>
            <a:endParaRPr lang="de-CH" b="0" dirty="0"/>
          </a:p>
          <a:p>
            <a:endParaRPr lang="de-CH" b="0" dirty="0"/>
          </a:p>
          <a:p>
            <a:r>
              <a:rPr lang="de-CH" b="0" dirty="0"/>
              <a:t>Beispiele aus dem </a:t>
            </a:r>
            <a:r>
              <a:rPr lang="de-CH" b="0" baseline="0" dirty="0"/>
              <a:t>b</a:t>
            </a:r>
            <a:r>
              <a:rPr lang="de-CH" b="0" dirty="0"/>
              <a:t>etrieblichen Bereich sind</a:t>
            </a:r>
            <a:r>
              <a:rPr lang="de-CH" b="0" baseline="0" dirty="0"/>
              <a:t>  unter Anderem die </a:t>
            </a:r>
            <a:r>
              <a:rPr lang="de-CH" b="0" dirty="0"/>
              <a:t>Garderoben und Nasszellen.</a:t>
            </a:r>
            <a:r>
              <a:rPr lang="de-CH" b="0" baseline="0" dirty="0"/>
              <a:t> Sie sind reparaturbedürftig. D</a:t>
            </a:r>
            <a:r>
              <a:rPr lang="de-CH" b="0" dirty="0"/>
              <a:t>as</a:t>
            </a:r>
            <a:r>
              <a:rPr lang="de-CH" b="0" baseline="0" dirty="0"/>
              <a:t> Badbecken muss erneuert, die Sprungschanze und die Rutschbahn angepasst werden. Im ganzen Bad müssen </a:t>
            </a:r>
            <a:r>
              <a:rPr lang="de-CH" b="0" dirty="0"/>
              <a:t>rutschsichere</a:t>
            </a:r>
            <a:r>
              <a:rPr lang="de-CH" b="0" baseline="0" dirty="0"/>
              <a:t> </a:t>
            </a:r>
            <a:r>
              <a:rPr lang="de-CH" b="0" dirty="0"/>
              <a:t>Böden gelegt werden usw.</a:t>
            </a:r>
            <a:r>
              <a:rPr lang="de-CH" b="0" baseline="0" dirty="0"/>
              <a:t> </a:t>
            </a:r>
          </a:p>
          <a:p>
            <a:endParaRPr lang="de-CH" b="0" baseline="0" dirty="0"/>
          </a:p>
          <a:p>
            <a:r>
              <a:rPr lang="de-CH" b="0" baseline="0" dirty="0"/>
              <a:t>(Vorschriften Bad-, Technik- und Personalbereich)</a:t>
            </a:r>
          </a:p>
          <a:p>
            <a:endParaRPr lang="de-CH" b="0" dirty="0"/>
          </a:p>
          <a:p>
            <a:endParaRPr lang="de-CH" b="0"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3</a:t>
            </a:fld>
            <a:endParaRPr lang="de-CH"/>
          </a:p>
        </p:txBody>
      </p:sp>
    </p:spTree>
    <p:extLst>
      <p:ext uri="{BB962C8B-B14F-4D97-AF65-F5344CB8AC3E}">
        <p14:creationId xmlns:p14="http://schemas.microsoft.com/office/powerpoint/2010/main" val="2066076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de-CH" smtClean="0"/>
              <a:t>Hallenbad; Sanierung</a:t>
            </a:r>
            <a:endParaRPr lang="de-CH"/>
          </a:p>
        </p:txBody>
      </p:sp>
      <p:sp>
        <p:nvSpPr>
          <p:cNvPr id="5" name="Fußzeilenplatzhalter 4"/>
          <p:cNvSpPr>
            <a:spLocks noGrp="1"/>
          </p:cNvSpPr>
          <p:nvPr>
            <p:ph type="ftr" sz="quarter" idx="11"/>
          </p:nvPr>
        </p:nvSpPr>
        <p:spPr/>
        <p:txBody>
          <a:bodyPr/>
          <a:lstStyle/>
          <a:p>
            <a:r>
              <a:rPr lang="de-CH" smtClean="0"/>
              <a:t>konsultative Urnenabstimmung</a:t>
            </a:r>
            <a:endParaRPr lang="de-CH" dirty="0"/>
          </a:p>
        </p:txBody>
      </p:sp>
      <p:sp>
        <p:nvSpPr>
          <p:cNvPr id="6" name="Foliennummernplatzhalter 5"/>
          <p:cNvSpPr>
            <a:spLocks noGrp="1"/>
          </p:cNvSpPr>
          <p:nvPr>
            <p:ph type="sldNum" sz="quarter" idx="12"/>
          </p:nvPr>
        </p:nvSpPr>
        <p:spPr/>
        <p:txBody>
          <a:bodyPr/>
          <a:lstStyle/>
          <a:p>
            <a:fld id="{09267E0F-6F03-4FF0-8CC1-4521D5BA2F7A}" type="slidenum">
              <a:rPr lang="de-CH" smtClean="0"/>
              <a:pPr/>
              <a:t>21</a:t>
            </a:fld>
            <a:endParaRPr lang="de-CH"/>
          </a:p>
        </p:txBody>
      </p:sp>
    </p:spTree>
    <p:extLst>
      <p:ext uri="{BB962C8B-B14F-4D97-AF65-F5344CB8AC3E}">
        <p14:creationId xmlns:p14="http://schemas.microsoft.com/office/powerpoint/2010/main" val="1561923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i="1" dirty="0" smtClean="0"/>
              <a:t>Wie geht es nun weiter?</a:t>
            </a:r>
          </a:p>
          <a:p>
            <a:endParaRPr lang="de-CH" b="1" dirty="0" smtClean="0"/>
          </a:p>
          <a:p>
            <a:r>
              <a:rPr lang="de-CH" b="1" dirty="0" smtClean="0"/>
              <a:t>Sprechtext:</a:t>
            </a:r>
            <a:endParaRPr lang="de-CH" dirty="0"/>
          </a:p>
          <a:p>
            <a:r>
              <a:rPr lang="de-CH" dirty="0"/>
              <a:t>Am 26.</a:t>
            </a:r>
            <a:r>
              <a:rPr lang="de-CH" baseline="0" dirty="0"/>
              <a:t> August findet ein Tag der offenen Tür im Hallenbad statt. Nutzen Sie die Gelegenheit das Interieure anzuschauen und vor Ort Fragen zu stellen. Es werden Leute vor Ort sein, die Ihnen Auskunft geben können. </a:t>
            </a:r>
          </a:p>
          <a:p>
            <a:r>
              <a:rPr lang="de-CH" baseline="0" dirty="0"/>
              <a:t>Am 29. August ist die öffentliche Infoveranstaltung, am 24. September 2017 ganz wichtig die Urnenabstimmung.</a:t>
            </a:r>
          </a:p>
          <a:p>
            <a:endParaRPr lang="de-CH" baseline="0" dirty="0"/>
          </a:p>
          <a:p>
            <a:r>
              <a:rPr lang="de-CH" baseline="0" dirty="0"/>
              <a:t>Um die Vorfinanzierung beantragen zu können, ist bei Bauprojekten ein Projektierungskredit vorgeschrieben.:</a:t>
            </a:r>
          </a:p>
          <a:p>
            <a:endParaRPr lang="de-CH" baseline="0" dirty="0"/>
          </a:p>
          <a:p>
            <a:r>
              <a:rPr lang="de-CH" dirty="0"/>
              <a:t>Die von Ihnen an</a:t>
            </a:r>
            <a:r>
              <a:rPr lang="de-CH" baseline="0" dirty="0"/>
              <a:t> der Urnenabstimmung vom 24. Sept. 2017 </a:t>
            </a:r>
            <a:r>
              <a:rPr lang="de-CH" dirty="0"/>
              <a:t>ausgewählte Variante wird vom GR als Projektierungskredit, wenn es</a:t>
            </a:r>
            <a:r>
              <a:rPr lang="de-CH" baseline="0" dirty="0"/>
              <a:t> zeitlich reicht</a:t>
            </a:r>
            <a:r>
              <a:rPr lang="de-CH" dirty="0"/>
              <a:t>, an der</a:t>
            </a:r>
            <a:r>
              <a:rPr lang="de-CH" baseline="0" dirty="0"/>
              <a:t> Dez. </a:t>
            </a:r>
            <a:r>
              <a:rPr lang="de-CH" dirty="0"/>
              <a:t>GV 2017</a:t>
            </a:r>
            <a:r>
              <a:rPr lang="de-CH" baseline="0" dirty="0"/>
              <a:t> </a:t>
            </a:r>
            <a:r>
              <a:rPr lang="de-CH" dirty="0"/>
              <a:t>beantragt</a:t>
            </a:r>
            <a:r>
              <a:rPr lang="de-CH" baseline="0" dirty="0"/>
              <a:t>.</a:t>
            </a:r>
          </a:p>
          <a:p>
            <a:endParaRPr lang="de-CH" baseline="0" dirty="0"/>
          </a:p>
          <a:p>
            <a:r>
              <a:rPr lang="de-CH" baseline="0" dirty="0"/>
              <a:t>Frühestens ab </a:t>
            </a:r>
            <a:r>
              <a:rPr lang="de-CH" baseline="0" dirty="0" smtClean="0"/>
              <a:t>2018/ 2019 </a:t>
            </a:r>
            <a:r>
              <a:rPr lang="de-CH" baseline="0" dirty="0"/>
              <a:t>kann mit dem Beginn der Projektierungsphase und ab 2021 mit der Urnenabstimmung für den Baukredit gerechnet werden.</a:t>
            </a:r>
          </a:p>
          <a:p>
            <a:endParaRPr lang="de-CH" dirty="0"/>
          </a:p>
        </p:txBody>
      </p:sp>
      <p:sp>
        <p:nvSpPr>
          <p:cNvPr id="4" name="Kopfzeilenplatzhalter 3"/>
          <p:cNvSpPr>
            <a:spLocks noGrp="1"/>
          </p:cNvSpPr>
          <p:nvPr>
            <p:ph type="hdr" sz="quarter" idx="10"/>
          </p:nvPr>
        </p:nvSpPr>
        <p:spPr/>
        <p:txBody>
          <a:bodyPr/>
          <a:lstStyle/>
          <a:p>
            <a:r>
              <a:rPr lang="de-CH"/>
              <a:t>Gemeindeversammlung</a:t>
            </a:r>
            <a:endParaRPr lang="de-CH" dirty="0"/>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22</a:t>
            </a:fld>
            <a:endParaRPr lang="de-CH" dirty="0"/>
          </a:p>
        </p:txBody>
      </p:sp>
    </p:spTree>
    <p:extLst>
      <p:ext uri="{BB962C8B-B14F-4D97-AF65-F5344CB8AC3E}">
        <p14:creationId xmlns:p14="http://schemas.microsoft.com/office/powerpoint/2010/main" val="377770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solidFill>
                  <a:srgbClr val="00B050"/>
                </a:solidFill>
              </a:rPr>
              <a:t>Gemeindepräsident</a:t>
            </a:r>
          </a:p>
          <a:p>
            <a:endParaRPr lang="de-CH" dirty="0">
              <a:solidFill>
                <a:srgbClr val="FF0000"/>
              </a:solidFill>
            </a:endParaRPr>
          </a:p>
          <a:p>
            <a:r>
              <a:rPr lang="de-CH" i="1" dirty="0">
                <a:solidFill>
                  <a:srgbClr val="FF0000"/>
                </a:solidFill>
              </a:rPr>
              <a:t>Ziel: </a:t>
            </a:r>
          </a:p>
          <a:p>
            <a:r>
              <a:rPr lang="de-CH" i="1" dirty="0">
                <a:solidFill>
                  <a:srgbClr val="FF0000"/>
                </a:solidFill>
              </a:rPr>
              <a:t>Die Teilnehmer können Verständnisfragen stellen und Anliegen deponieren</a:t>
            </a:r>
          </a:p>
          <a:p>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23</a:t>
            </a:fld>
            <a:endParaRPr lang="de-CH"/>
          </a:p>
        </p:txBody>
      </p:sp>
    </p:spTree>
    <p:extLst>
      <p:ext uri="{BB962C8B-B14F-4D97-AF65-F5344CB8AC3E}">
        <p14:creationId xmlns:p14="http://schemas.microsoft.com/office/powerpoint/2010/main" val="1640432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24</a:t>
            </a:fld>
            <a:endParaRPr lang="de-CH"/>
          </a:p>
        </p:txBody>
      </p:sp>
    </p:spTree>
    <p:extLst>
      <p:ext uri="{BB962C8B-B14F-4D97-AF65-F5344CB8AC3E}">
        <p14:creationId xmlns:p14="http://schemas.microsoft.com/office/powerpoint/2010/main" val="312385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Sprechtext:</a:t>
            </a:r>
          </a:p>
          <a:p>
            <a:r>
              <a:rPr lang="de-CH" b="0" dirty="0" smtClean="0"/>
              <a:t>Haben </a:t>
            </a:r>
            <a:r>
              <a:rPr lang="de-CH" b="0" dirty="0"/>
              <a:t>Sie jetzt noch dringende</a:t>
            </a:r>
            <a:r>
              <a:rPr lang="de-CH" b="0" baseline="0" dirty="0"/>
              <a:t> Fragen?</a:t>
            </a:r>
          </a:p>
          <a:p>
            <a:r>
              <a:rPr lang="de-CH" b="0" baseline="0" dirty="0"/>
              <a:t>Wenn nicht danke ich Ihnen für Ihr Interesse am </a:t>
            </a:r>
            <a:r>
              <a:rPr lang="de-CH" b="0" baseline="0" dirty="0" err="1"/>
              <a:t>Halli</a:t>
            </a:r>
            <a:r>
              <a:rPr lang="de-CH" b="0" baseline="0" dirty="0"/>
              <a:t> Bauma!</a:t>
            </a:r>
            <a:endParaRPr lang="de-CH" b="0" dirty="0"/>
          </a:p>
          <a:p>
            <a:endParaRPr lang="de-CH" b="0" dirty="0"/>
          </a:p>
          <a:p>
            <a:r>
              <a:rPr lang="de-CH" b="0" dirty="0"/>
              <a:t>Bitte</a:t>
            </a:r>
            <a:r>
              <a:rPr lang="de-CH" b="0" baseline="0" dirty="0"/>
              <a:t> gehen Sie </a:t>
            </a:r>
            <a:r>
              <a:rPr lang="de-CH" b="0" dirty="0"/>
              <a:t>am 24. September stimmen</a:t>
            </a:r>
            <a:r>
              <a:rPr lang="de-CH" b="0" baseline="0" dirty="0"/>
              <a:t> und legen sie den Grundstein für die Zukunft unseres Hallenbades!</a:t>
            </a:r>
            <a:endParaRPr lang="de-CH" b="0" dirty="0"/>
          </a:p>
          <a:p>
            <a:endParaRPr lang="de-CH" b="0" dirty="0"/>
          </a:p>
          <a:p>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25</a:t>
            </a:fld>
            <a:endParaRPr lang="de-CH"/>
          </a:p>
        </p:txBody>
      </p:sp>
    </p:spTree>
    <p:extLst>
      <p:ext uri="{BB962C8B-B14F-4D97-AF65-F5344CB8AC3E}">
        <p14:creationId xmlns:p14="http://schemas.microsoft.com/office/powerpoint/2010/main" val="379548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de-CH" smtClean="0"/>
              <a:t>Hallenbad; Sanierung</a:t>
            </a:r>
            <a:endParaRPr lang="de-CH"/>
          </a:p>
        </p:txBody>
      </p:sp>
      <p:sp>
        <p:nvSpPr>
          <p:cNvPr id="5" name="Fußzeilenplatzhalter 4"/>
          <p:cNvSpPr>
            <a:spLocks noGrp="1"/>
          </p:cNvSpPr>
          <p:nvPr>
            <p:ph type="ftr" sz="quarter" idx="11"/>
          </p:nvPr>
        </p:nvSpPr>
        <p:spPr/>
        <p:txBody>
          <a:bodyPr/>
          <a:lstStyle/>
          <a:p>
            <a:r>
              <a:rPr lang="de-CH" smtClean="0"/>
              <a:t>konsultative Urnenabstimmung</a:t>
            </a:r>
            <a:endParaRPr lang="de-CH" dirty="0"/>
          </a:p>
        </p:txBody>
      </p:sp>
      <p:sp>
        <p:nvSpPr>
          <p:cNvPr id="6" name="Foliennummernplatzhalter 5"/>
          <p:cNvSpPr>
            <a:spLocks noGrp="1"/>
          </p:cNvSpPr>
          <p:nvPr>
            <p:ph type="sldNum" sz="quarter" idx="12"/>
          </p:nvPr>
        </p:nvSpPr>
        <p:spPr/>
        <p:txBody>
          <a:bodyPr/>
          <a:lstStyle/>
          <a:p>
            <a:fld id="{09267E0F-6F03-4FF0-8CC1-4521D5BA2F7A}" type="slidenum">
              <a:rPr lang="de-CH" smtClean="0"/>
              <a:pPr/>
              <a:t>26</a:t>
            </a:fld>
            <a:endParaRPr lang="de-CH"/>
          </a:p>
        </p:txBody>
      </p:sp>
    </p:spTree>
    <p:extLst>
      <p:ext uri="{BB962C8B-B14F-4D97-AF65-F5344CB8AC3E}">
        <p14:creationId xmlns:p14="http://schemas.microsoft.com/office/powerpoint/2010/main" val="3268332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de-CH" smtClean="0"/>
              <a:t>Hallenbad; Sanierung</a:t>
            </a:r>
            <a:endParaRPr lang="de-CH"/>
          </a:p>
        </p:txBody>
      </p:sp>
      <p:sp>
        <p:nvSpPr>
          <p:cNvPr id="5" name="Fußzeilenplatzhalter 4"/>
          <p:cNvSpPr>
            <a:spLocks noGrp="1"/>
          </p:cNvSpPr>
          <p:nvPr>
            <p:ph type="ftr" sz="quarter" idx="11"/>
          </p:nvPr>
        </p:nvSpPr>
        <p:spPr/>
        <p:txBody>
          <a:bodyPr/>
          <a:lstStyle/>
          <a:p>
            <a:r>
              <a:rPr lang="de-CH" smtClean="0"/>
              <a:t>konsultative Urnenabstimmung</a:t>
            </a:r>
            <a:endParaRPr lang="de-CH" dirty="0"/>
          </a:p>
        </p:txBody>
      </p:sp>
      <p:sp>
        <p:nvSpPr>
          <p:cNvPr id="6" name="Foliennummernplatzhalter 5"/>
          <p:cNvSpPr>
            <a:spLocks noGrp="1"/>
          </p:cNvSpPr>
          <p:nvPr>
            <p:ph type="sldNum" sz="quarter" idx="12"/>
          </p:nvPr>
        </p:nvSpPr>
        <p:spPr/>
        <p:txBody>
          <a:bodyPr/>
          <a:lstStyle/>
          <a:p>
            <a:fld id="{09267E0F-6F03-4FF0-8CC1-4521D5BA2F7A}" type="slidenum">
              <a:rPr lang="de-CH" smtClean="0"/>
              <a:pPr/>
              <a:t>27</a:t>
            </a:fld>
            <a:endParaRPr lang="de-CH"/>
          </a:p>
        </p:txBody>
      </p:sp>
    </p:spTree>
    <p:extLst>
      <p:ext uri="{BB962C8B-B14F-4D97-AF65-F5344CB8AC3E}">
        <p14:creationId xmlns:p14="http://schemas.microsoft.com/office/powerpoint/2010/main" val="118556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smtClean="0">
                <a:solidFill>
                  <a:srgbClr val="FF0000"/>
                </a:solidFill>
              </a:rPr>
              <a:t>Ziel</a:t>
            </a:r>
            <a:r>
              <a:rPr lang="de-CH" i="1" dirty="0">
                <a:solidFill>
                  <a:srgbClr val="FF0000"/>
                </a:solidFill>
              </a:rPr>
              <a:t>: </a:t>
            </a:r>
          </a:p>
          <a:p>
            <a:r>
              <a:rPr lang="de-CH" i="1" dirty="0">
                <a:solidFill>
                  <a:srgbClr val="FF0000"/>
                </a:solidFill>
              </a:rPr>
              <a:t>TLN sehen, dass sich der GR breite Gedanken gemacht</a:t>
            </a:r>
          </a:p>
          <a:p>
            <a:r>
              <a:rPr lang="de-CH" i="1" dirty="0">
                <a:solidFill>
                  <a:srgbClr val="FF0000"/>
                </a:solidFill>
              </a:rPr>
              <a:t>TLN verstehen, dass der GR der Bevölkerung echte Entscheidungsmöglichkeiten geben will</a:t>
            </a:r>
          </a:p>
          <a:p>
            <a:endParaRPr lang="de-CH" i="1" dirty="0">
              <a:solidFill>
                <a:srgbClr val="FF0000"/>
              </a:solidFill>
            </a:endParaRPr>
          </a:p>
          <a:p>
            <a:r>
              <a:rPr lang="de-CH" i="1" dirty="0"/>
              <a:t>Was hat sich der Gemeinderat überlegt?</a:t>
            </a:r>
          </a:p>
          <a:p>
            <a:r>
              <a:rPr lang="de-CH" i="1" dirty="0"/>
              <a:t>Welche Varianten hat er geprüft?</a:t>
            </a:r>
          </a:p>
          <a:p>
            <a:r>
              <a:rPr lang="de-CH" i="1" dirty="0"/>
              <a:t>Weshalb bringt er nicht nur eine</a:t>
            </a:r>
            <a:r>
              <a:rPr lang="de-CH" i="1" baseline="0" dirty="0"/>
              <a:t> Variante?</a:t>
            </a:r>
            <a:endParaRPr lang="de-CH" i="1" dirty="0"/>
          </a:p>
          <a:p>
            <a:r>
              <a:rPr lang="de-CH" i="1" dirty="0"/>
              <a:t>Wie geht er vor?</a:t>
            </a:r>
          </a:p>
          <a:p>
            <a:endParaRPr lang="de-CH" dirty="0">
              <a:solidFill>
                <a:srgbClr val="FF0000"/>
              </a:solidFill>
            </a:endParaRPr>
          </a:p>
          <a:p>
            <a:r>
              <a:rPr lang="de-CH" b="1" dirty="0"/>
              <a:t>Sprechtext:</a:t>
            </a:r>
          </a:p>
          <a:p>
            <a:r>
              <a:rPr lang="de-CH" b="0" dirty="0"/>
              <a:t>Der Gemeinderat</a:t>
            </a:r>
            <a:r>
              <a:rPr lang="de-CH" b="0" baseline="0" dirty="0"/>
              <a:t> entschied</a:t>
            </a:r>
            <a:r>
              <a:rPr lang="de-CH" b="0" dirty="0"/>
              <a:t> sich deshalb</a:t>
            </a:r>
            <a:r>
              <a:rPr lang="de-CH" b="0" baseline="0" dirty="0"/>
              <a:t> 2015</a:t>
            </a:r>
            <a:r>
              <a:rPr lang="de-CH" b="0" dirty="0"/>
              <a:t>, eine Bestandesaufnahme zu machen und den Sanierungsbedarf des </a:t>
            </a:r>
            <a:r>
              <a:rPr lang="de-CH" b="0" dirty="0" err="1"/>
              <a:t>Halli</a:t>
            </a:r>
            <a:r>
              <a:rPr lang="de-CH" b="0" baseline="0" dirty="0"/>
              <a:t> Bauma</a:t>
            </a:r>
            <a:r>
              <a:rPr lang="de-CH" b="0" dirty="0"/>
              <a:t> von</a:t>
            </a:r>
            <a:r>
              <a:rPr lang="de-CH" b="0" baseline="0" dirty="0"/>
              <a:t> einer im Hallenbadbau spezialisierten Firma </a:t>
            </a:r>
            <a:r>
              <a:rPr lang="de-CH" b="0" dirty="0"/>
              <a:t>erheben zu lassen. </a:t>
            </a:r>
          </a:p>
          <a:p>
            <a:r>
              <a:rPr lang="de-CH" b="0" dirty="0"/>
              <a:t>Diese Bestandesaufnahme</a:t>
            </a:r>
            <a:r>
              <a:rPr lang="de-CH" b="0" baseline="0" dirty="0"/>
              <a:t> zeigt, dass in den nächsten Jahren das Hallenbad grundsätzlich saniert werden muss, um ein sinnvolles Weiterbestehen gewährleisten zu können.</a:t>
            </a:r>
          </a:p>
          <a:p>
            <a:endParaRPr lang="de-CH" b="0" baseline="0" dirty="0"/>
          </a:p>
          <a:p>
            <a:r>
              <a:rPr lang="de-CH" b="0" baseline="0" dirty="0"/>
              <a:t>Um die strategische Ausrichtung des Hallenbad für die Zukunft festzulegen zu können, setze der Gemeinderat in der Folge eine Strategiegruppe, unter Anderen auch aus Vertretern der Bevölkerung, der Schule und des Hallenbads ein. Sie erarbeitete die Grundlagen für die zukünftige Ausrichtung des Hallenbads.</a:t>
            </a:r>
          </a:p>
          <a:p>
            <a:endParaRPr lang="de-CH" b="0" baseline="0" dirty="0"/>
          </a:p>
          <a:p>
            <a:r>
              <a:rPr lang="de-CH" b="0" baseline="0" dirty="0"/>
              <a:t>In ihrer Arbeit stützte sie sich auch auf eine Umfrage, die bei der Bevölkerung, mehrheitlich Hallenbadbesuchern durchgeführt worden war (und an der sich über 100  Personen beteiligt hatten.)</a:t>
            </a:r>
            <a:r>
              <a:rPr lang="de-CH" b="0" i="1" dirty="0"/>
              <a:t> </a:t>
            </a:r>
          </a:p>
          <a:p>
            <a:r>
              <a:rPr lang="de-CH" b="0" dirty="0"/>
              <a:t>Bei der Frage nach dem Zweck der Hallenbadbesuche schwangen die Antworten "sportliche Betätigung/Training" sowie "wegen Kinder/Enkel" </a:t>
            </a:r>
            <a:r>
              <a:rPr lang="de-CH" b="0" dirty="0" err="1"/>
              <a:t>obenaus</a:t>
            </a:r>
            <a:r>
              <a:rPr lang="de-CH" b="0" dirty="0"/>
              <a:t>.</a:t>
            </a:r>
            <a:endParaRPr lang="de-CH" b="0" i="0" dirty="0"/>
          </a:p>
          <a:p>
            <a:endParaRPr lang="de-CH" b="0" dirty="0"/>
          </a:p>
          <a:p>
            <a:r>
              <a:rPr lang="de-CH" b="0" dirty="0"/>
              <a:t>Die Strategiegruppe erarbeitete für den Gemeinderat einen Vorschlag, wie das Hallenbad in</a:t>
            </a:r>
            <a:r>
              <a:rPr lang="de-CH" b="0" baseline="0" dirty="0"/>
              <a:t> Zukunft als Familien- und </a:t>
            </a:r>
            <a:r>
              <a:rPr lang="de-CH" b="0" baseline="0" dirty="0" err="1"/>
              <a:t>Sportbad</a:t>
            </a:r>
            <a:r>
              <a:rPr lang="de-CH" b="0" baseline="0" dirty="0"/>
              <a:t> aussehen könnte. </a:t>
            </a:r>
            <a:endParaRPr lang="de-CH" b="0" dirty="0"/>
          </a:p>
          <a:p>
            <a:endParaRPr lang="de-CH" b="0" dirty="0"/>
          </a:p>
          <a:p>
            <a:r>
              <a:rPr lang="de-CH" b="0" dirty="0"/>
              <a:t>Überlegungen</a:t>
            </a:r>
            <a:r>
              <a:rPr lang="de-CH" b="0" baseline="0" dirty="0"/>
              <a:t> dabei sind vielschichtig:</a:t>
            </a:r>
          </a:p>
          <a:p>
            <a:r>
              <a:rPr lang="de-CH" b="0" baseline="0" dirty="0"/>
              <a:t>Die Variante soll auf die Zukunft ausgerichtet sein. </a:t>
            </a:r>
          </a:p>
          <a:p>
            <a:r>
              <a:rPr lang="de-CH" b="0" baseline="0" dirty="0"/>
              <a:t>Die Gelegenheit das Hallenbad sanieren oder erweitern zu können, bekommt man nicht alle paar Jahr wieder. Die Variante muss also für die nächsten 20, 30 oder sogar, wenn wir das heutige Hallenbad betrachten, sogar die nächsten 40 Jahre halten.</a:t>
            </a:r>
          </a:p>
          <a:p>
            <a:r>
              <a:rPr lang="de-CH" b="0" baseline="0" dirty="0"/>
              <a:t>Die </a:t>
            </a:r>
            <a:r>
              <a:rPr lang="de-CH" b="0" baseline="0" dirty="0" err="1"/>
              <a:t>Hallibesucher</a:t>
            </a:r>
            <a:r>
              <a:rPr lang="de-CH" b="0" baseline="0" dirty="0"/>
              <a:t>, die Schulen, die Vereine, die vielen Kursbesucher sollen weiterhin gerne das </a:t>
            </a:r>
            <a:r>
              <a:rPr lang="de-CH" b="0" baseline="0" dirty="0" err="1"/>
              <a:t>Halli</a:t>
            </a:r>
            <a:r>
              <a:rPr lang="de-CH" b="0" baseline="0" dirty="0"/>
              <a:t> besuchen und auf ihre Rechnung kommen.</a:t>
            </a:r>
          </a:p>
          <a:p>
            <a:r>
              <a:rPr lang="de-CH" b="0" baseline="0" dirty="0"/>
              <a:t>(Es wird </a:t>
            </a:r>
            <a:r>
              <a:rPr lang="de-CH" b="0" dirty="0"/>
              <a:t>Sie nicht erstaunen,</a:t>
            </a:r>
            <a:r>
              <a:rPr lang="de-CH" b="0" baseline="0" dirty="0"/>
              <a:t> dass d</a:t>
            </a:r>
            <a:r>
              <a:rPr lang="de-CH" b="0" dirty="0"/>
              <a:t>ie Strategiegruppe sich für eine Erweiterungsvariante begeisterte.)</a:t>
            </a:r>
          </a:p>
          <a:p>
            <a:endParaRPr lang="de-CH" b="0" dirty="0"/>
          </a:p>
          <a:p>
            <a:r>
              <a:rPr lang="de-CH" b="0" dirty="0"/>
              <a:t>Trotzdem</a:t>
            </a:r>
            <a:r>
              <a:rPr lang="de-CH" b="0" baseline="0" dirty="0"/>
              <a:t> </a:t>
            </a:r>
            <a:r>
              <a:rPr lang="de-CH" b="0" dirty="0"/>
              <a:t>war es der</a:t>
            </a:r>
            <a:r>
              <a:rPr lang="de-CH" b="0" baseline="0" dirty="0"/>
              <a:t> Strategiegruppe und dem Gemeinderat wichtig,</a:t>
            </a:r>
            <a:r>
              <a:rPr lang="de-CH" b="0" dirty="0"/>
              <a:t> die Finanzen im Auge zu behalten. Weil es sich</a:t>
            </a:r>
            <a:r>
              <a:rPr lang="de-CH" b="0" baseline="0" dirty="0"/>
              <a:t> um ein sehr grosses Bauprojekt handelt und in der Gemeinde andere grosse Projekte anstehen, beschloss </a:t>
            </a:r>
            <a:r>
              <a:rPr lang="de-CH" b="0" dirty="0"/>
              <a:t>er</a:t>
            </a:r>
            <a:r>
              <a:rPr lang="de-CH" b="0" baseline="0" dirty="0"/>
              <a:t> Gemeinderat deshalb,</a:t>
            </a:r>
            <a:r>
              <a:rPr lang="de-CH" b="0" dirty="0"/>
              <a:t> auch die</a:t>
            </a:r>
            <a:r>
              <a:rPr lang="de-CH" b="0" baseline="0" dirty="0"/>
              <a:t> Variante Bestand auszuarbeiten. </a:t>
            </a:r>
          </a:p>
          <a:p>
            <a:r>
              <a:rPr lang="de-CH" b="0" baseline="0" dirty="0"/>
              <a:t>Das ist wie der Name es andeutet, keine Erweiterung sondern eine Sanierung, wo die Bausubstand nur wenig verändert wird. </a:t>
            </a:r>
          </a:p>
          <a:p>
            <a:r>
              <a:rPr lang="de-CH" b="0" baseline="0" dirty="0"/>
              <a:t>Dazu muss gesagt, dass es dem Gemeinderat wichtig war, eine Lösung für das heutige defizitäre Bistro zu finden.</a:t>
            </a:r>
          </a:p>
          <a:p>
            <a:endParaRPr lang="de-CH" b="0" dirty="0"/>
          </a:p>
          <a:p>
            <a:r>
              <a:rPr lang="de-CH" b="0" dirty="0"/>
              <a:t>Der Gemeinderat entschied in Anbetracht der Grösse des Projektes und der verschiedenen</a:t>
            </a:r>
            <a:r>
              <a:rPr lang="de-CH" b="0" baseline="0" dirty="0"/>
              <a:t> Möglichkeiten des Ausbau, das Stimmvolk über ihre Meinung zur strategischen Ausrichtung des Hallenbads abzuholen.</a:t>
            </a:r>
          </a:p>
          <a:p>
            <a:r>
              <a:rPr lang="de-CH" b="0" baseline="0" dirty="0"/>
              <a:t>Er will vom Volk wissen, ob das Hallenbad nur saniert werden oder ob die Gelegenheit eines Umbaus genutzt werden soll, um es auch zu erweitern.</a:t>
            </a:r>
          </a:p>
          <a:p>
            <a:endParaRPr lang="de-CH" b="0" dirty="0"/>
          </a:p>
          <a:p>
            <a:r>
              <a:rPr lang="de-CH" b="0" dirty="0"/>
              <a:t>Bei</a:t>
            </a:r>
            <a:r>
              <a:rPr lang="de-CH" b="0" baseline="0" dirty="0"/>
              <a:t> dieser Abstimmung geht es also noch nicht um die planerischen Details der Projekte, sondern um einen grundsätzlichen  Entscheid: </a:t>
            </a:r>
          </a:p>
          <a:p>
            <a:r>
              <a:rPr lang="de-CH" b="0" baseline="0" dirty="0"/>
              <a:t>Sie haben die Möglichkeit zu entscheiden, ob das Hallenbad saniert werden und wenn ja wie es saniert werden soll.</a:t>
            </a:r>
            <a:endParaRPr lang="de-CH" b="0"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4</a:t>
            </a:fld>
            <a:endParaRPr lang="de-CH"/>
          </a:p>
        </p:txBody>
      </p:sp>
    </p:spTree>
    <p:extLst>
      <p:ext uri="{BB962C8B-B14F-4D97-AF65-F5344CB8AC3E}">
        <p14:creationId xmlns:p14="http://schemas.microsoft.com/office/powerpoint/2010/main" val="219892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i="1" dirty="0"/>
              <a:t>Warum</a:t>
            </a:r>
            <a:r>
              <a:rPr lang="de-CH" i="1" baseline="0" dirty="0"/>
              <a:t> dieser Grundsatzentscheid?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1" baseline="0" dirty="0" smtClean="0"/>
              <a:t>Sprechtext: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0" baseline="0" dirty="0" smtClean="0"/>
              <a:t>Es </a:t>
            </a:r>
            <a:r>
              <a:rPr lang="de-CH" b="0" baseline="0" dirty="0"/>
              <a:t>ist dem GR wichtig zu wissen, dass Sie hinter einer Sanierung des Hallenbads stehen. Der Gemeinderat ist dafür, aber Sie müssen es auch sein.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0" baseline="0" dirty="0"/>
              <a:t>Ein Hallenbad zu betreiben, gehört </a:t>
            </a:r>
            <a:r>
              <a:rPr lang="de-CH" baseline="0" dirty="0"/>
              <a:t>nicht zu den Kernaufgaben einer Gemeinde.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Deshalb ist vor einer solch grossen Investition die Frage gerechtfertigt, ob das Hallenbad weiterhin betrieben werden soll oder nicht.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Sie können zum Hallenbad Ja oder nein sagen.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(Wir sind nicht die einzige Gemeinde, die sich das überlegt. Einige sind am Planen, am Sanieren oder sind kürzlich saniert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Die zweite Abstimmungsfrage betrifft die Sanierungsvariante.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Wenn sie zum Hallenbad Ja </a:t>
            </a:r>
            <a:r>
              <a:rPr lang="de-CH" baseline="0" dirty="0" err="1"/>
              <a:t>gesagen</a:t>
            </a:r>
            <a:r>
              <a:rPr lang="de-CH" baseline="0" dirty="0"/>
              <a:t>, können Sie entscheiden, ob sie das Hallenbad nur sanieren oder ob sie es auch erweitern wollen. </a:t>
            </a:r>
          </a:p>
          <a:p>
            <a:endParaRPr lang="de-CH" dirty="0"/>
          </a:p>
          <a:p>
            <a:r>
              <a:rPr lang="de-CH" dirty="0" smtClean="0"/>
              <a:t>Das </a:t>
            </a:r>
            <a:r>
              <a:rPr lang="de-CH" dirty="0"/>
              <a:t>heisst bei einem</a:t>
            </a:r>
            <a:r>
              <a:rPr lang="de-CH" baseline="0" dirty="0"/>
              <a:t> Ja zum Hallenbad, können Sie zwischen der Variante Bestand und der Variante Erweiterung wählen.</a:t>
            </a:r>
          </a:p>
          <a:p>
            <a:endParaRPr lang="de-CH" baseline="0" dirty="0"/>
          </a:p>
          <a:p>
            <a:r>
              <a:rPr lang="de-CH" baseline="0" dirty="0"/>
              <a:t>Bei einem Nein, was ich nicht erhoffe, kommt es, wenn kein Wunder geschieht, unweigerlich zu einer Schliessung des Hallenbads!</a:t>
            </a:r>
          </a:p>
          <a:p>
            <a:r>
              <a:rPr lang="de-CH" baseline="0" dirty="0"/>
              <a:t>Die nächsten grösseren Investitionen werden nicht mehr getätigt. Der Gemeinderat wird mit einem Antrag auf Rückbau kommen müssen.</a:t>
            </a:r>
            <a:endParaRPr lang="de-CH" dirty="0"/>
          </a:p>
          <a:p>
            <a:endParaRPr lang="de-CH" dirty="0"/>
          </a:p>
          <a:p>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5" name="Fußzeilenplatzhalter 4"/>
          <p:cNvSpPr>
            <a:spLocks noGrp="1"/>
          </p:cNvSpPr>
          <p:nvPr>
            <p:ph type="ftr" sz="quarter" idx="11"/>
          </p:nvPr>
        </p:nvSpPr>
        <p:spPr/>
        <p:txBody>
          <a:bodyPr/>
          <a:lstStyle/>
          <a:p>
            <a:r>
              <a:rPr lang="de-CH"/>
              <a:t>konsultative Urnenabstimmung</a:t>
            </a:r>
            <a:endParaRPr lang="de-CH" dirty="0"/>
          </a:p>
        </p:txBody>
      </p:sp>
      <p:sp>
        <p:nvSpPr>
          <p:cNvPr id="6" name="Foliennummernplatzhalter 5"/>
          <p:cNvSpPr>
            <a:spLocks noGrp="1"/>
          </p:cNvSpPr>
          <p:nvPr>
            <p:ph type="sldNum" sz="quarter" idx="12"/>
          </p:nvPr>
        </p:nvSpPr>
        <p:spPr/>
        <p:txBody>
          <a:bodyPr/>
          <a:lstStyle/>
          <a:p>
            <a:fld id="{09267E0F-6F03-4FF0-8CC1-4521D5BA2F7A}" type="slidenum">
              <a:rPr lang="de-CH" smtClean="0"/>
              <a:pPr/>
              <a:t>5</a:t>
            </a:fld>
            <a:endParaRPr lang="de-CH"/>
          </a:p>
        </p:txBody>
      </p:sp>
    </p:spTree>
    <p:extLst>
      <p:ext uri="{BB962C8B-B14F-4D97-AF65-F5344CB8AC3E}">
        <p14:creationId xmlns:p14="http://schemas.microsoft.com/office/powerpoint/2010/main" val="31597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t>Was heisst das</a:t>
            </a:r>
            <a:r>
              <a:rPr lang="de-CH" i="1" dirty="0" smtClean="0"/>
              <a:t>?</a:t>
            </a:r>
          </a:p>
          <a:p>
            <a:endParaRPr lang="de-CH" b="1" i="1" dirty="0" smtClean="0"/>
          </a:p>
          <a:p>
            <a:r>
              <a:rPr lang="de-CH" b="1" i="0" dirty="0" smtClean="0"/>
              <a:t>Sprechtext:</a:t>
            </a:r>
            <a:endParaRPr lang="de-CH" b="1" i="0" dirty="0"/>
          </a:p>
          <a:p>
            <a:r>
              <a:rPr lang="de-CH" dirty="0"/>
              <a:t>Die Schliessung des Hallenbads ist nicht gratis!</a:t>
            </a:r>
          </a:p>
          <a:p>
            <a:r>
              <a:rPr lang="de-CH" dirty="0"/>
              <a:t>Ein Rückbau kostet</a:t>
            </a:r>
            <a:r>
              <a:rPr lang="de-CH" baseline="0" dirty="0"/>
              <a:t> nach Berechnungen, die für ein anderes Hallenbad gemacht wurden, rund eine Million, ohne, dass mit dem leeren Raum, der entsteht, schon etwas gemacht worden wäre. </a:t>
            </a:r>
          </a:p>
          <a:p>
            <a:r>
              <a:rPr lang="de-CH" baseline="0" dirty="0"/>
              <a:t>D.h. es kommen Investitionen für eine Umnutzung der Halle und Räumlichkeiten hinzu.</a:t>
            </a:r>
          </a:p>
          <a:p>
            <a:endParaRPr lang="de-CH" baseline="0" dirty="0"/>
          </a:p>
          <a:p>
            <a:r>
              <a:rPr lang="de-CH" baseline="0" dirty="0"/>
              <a:t>Weiter muss für das Schulschwimmen eine Lösung gesucht werden. Im Lehrplan ist Schwimmen ein Lernziel, bzw. eine Kompetenz, die erlernt werden muss.</a:t>
            </a:r>
          </a:p>
          <a:p>
            <a:r>
              <a:rPr lang="de-CH" baseline="0" dirty="0"/>
              <a:t>Die Kosten dafür, wenn die Leistung in einer anderen Gemeinde eingekauft werden muss, könnten sich im Rahmen von ……. (Zahlen von </a:t>
            </a:r>
            <a:r>
              <a:rPr lang="de-CH" baseline="0" dirty="0" err="1"/>
              <a:t>Bäretswil</a:t>
            </a:r>
            <a:r>
              <a:rPr lang="de-CH" baseline="0" dirty="0"/>
              <a:t>) halten und sind somit nicht unbeträchtlich.</a:t>
            </a:r>
          </a:p>
          <a:p>
            <a:endParaRPr lang="de-CH" baseline="0" dirty="0"/>
          </a:p>
          <a:p>
            <a:r>
              <a:rPr lang="de-CH" baseline="0" dirty="0"/>
              <a:t>Dazu kommen alle Verluste… Verluste für die Kinder, Familien, Sportler, Vereine, Kurse…. unser Dorf!</a:t>
            </a:r>
          </a:p>
          <a:p>
            <a:endParaRPr lang="de-CH" baseline="0" dirty="0"/>
          </a:p>
          <a:p>
            <a:r>
              <a:rPr lang="de-CH" baseline="0" dirty="0"/>
              <a:t>(Ich darf ehrlich gesagt nicht weiter darüber nachdenken! </a:t>
            </a:r>
            <a:r>
              <a:rPr lang="de-CH" baseline="0" dirty="0">
                <a:sym typeface="Wingdings" panose="05000000000000000000" pitchFamily="2" charset="2"/>
              </a:rPr>
              <a:t>)</a:t>
            </a:r>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5" name="Fußzeilenplatzhalter 4"/>
          <p:cNvSpPr>
            <a:spLocks noGrp="1"/>
          </p:cNvSpPr>
          <p:nvPr>
            <p:ph type="ftr" sz="quarter" idx="11"/>
          </p:nvPr>
        </p:nvSpPr>
        <p:spPr/>
        <p:txBody>
          <a:bodyPr/>
          <a:lstStyle/>
          <a:p>
            <a:r>
              <a:rPr lang="de-CH"/>
              <a:t>konsultative Urnenabstimmung</a:t>
            </a:r>
            <a:endParaRPr lang="de-CH" dirty="0"/>
          </a:p>
        </p:txBody>
      </p:sp>
      <p:sp>
        <p:nvSpPr>
          <p:cNvPr id="6" name="Foliennummernplatzhalter 5"/>
          <p:cNvSpPr>
            <a:spLocks noGrp="1"/>
          </p:cNvSpPr>
          <p:nvPr>
            <p:ph type="sldNum" sz="quarter" idx="12"/>
          </p:nvPr>
        </p:nvSpPr>
        <p:spPr/>
        <p:txBody>
          <a:bodyPr/>
          <a:lstStyle/>
          <a:p>
            <a:fld id="{09267E0F-6F03-4FF0-8CC1-4521D5BA2F7A}" type="slidenum">
              <a:rPr lang="de-CH" smtClean="0"/>
              <a:pPr/>
              <a:t>6</a:t>
            </a:fld>
            <a:endParaRPr lang="de-CH"/>
          </a:p>
        </p:txBody>
      </p:sp>
    </p:spTree>
    <p:extLst>
      <p:ext uri="{BB962C8B-B14F-4D97-AF65-F5344CB8AC3E}">
        <p14:creationId xmlns:p14="http://schemas.microsoft.com/office/powerpoint/2010/main" val="381409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Sprechtext:</a:t>
            </a:r>
          </a:p>
          <a:p>
            <a:r>
              <a:rPr lang="de-CH" b="0" dirty="0" smtClean="0"/>
              <a:t>Wenn Sie jedoch dem Hallenbad</a:t>
            </a:r>
            <a:r>
              <a:rPr lang="de-CH" b="0" baseline="0" dirty="0" smtClean="0"/>
              <a:t> zustimmen, haben Sie die Möglichkeit zwischen den zwei Varianten zu wählen.</a:t>
            </a:r>
          </a:p>
          <a:p>
            <a:endParaRPr lang="de-CH" b="0" dirty="0" smtClean="0"/>
          </a:p>
          <a:p>
            <a:r>
              <a:rPr lang="de-CH" b="0" dirty="0" smtClean="0"/>
              <a:t>Für alle,</a:t>
            </a:r>
            <a:r>
              <a:rPr lang="de-CH" b="0" baseline="0" dirty="0" smtClean="0"/>
              <a:t> die das Hallenbad vielleicht nicht ganz vor Augen haben, soll der heutige Grundriss eine kurze Orientierung geben, damit den folgenden Erläuterungen besser gefolgt werden kann.</a:t>
            </a:r>
          </a:p>
          <a:p>
            <a:r>
              <a:rPr lang="de-CH" b="0" baseline="0" dirty="0" smtClean="0"/>
              <a:t>Kurze Erklärung der Karte.</a:t>
            </a:r>
            <a:endParaRPr lang="de-CH" b="0"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7</a:t>
            </a:fld>
            <a:endParaRPr lang="de-CH"/>
          </a:p>
        </p:txBody>
      </p:sp>
    </p:spTree>
    <p:extLst>
      <p:ext uri="{BB962C8B-B14F-4D97-AF65-F5344CB8AC3E}">
        <p14:creationId xmlns:p14="http://schemas.microsoft.com/office/powerpoint/2010/main" val="60816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rgbClr val="FF0000"/>
                </a:solidFill>
              </a:rPr>
              <a:t>Ziel: </a:t>
            </a:r>
          </a:p>
          <a:p>
            <a:r>
              <a:rPr lang="de-CH" i="1" dirty="0">
                <a:solidFill>
                  <a:srgbClr val="FF0000"/>
                </a:solidFill>
              </a:rPr>
              <a:t>TLN verstehen die </a:t>
            </a:r>
            <a:r>
              <a:rPr lang="de-CH" i="1" u="sng" dirty="0">
                <a:solidFill>
                  <a:srgbClr val="FF0000"/>
                </a:solidFill>
              </a:rPr>
              <a:t>grundsätzlichen</a:t>
            </a:r>
            <a:r>
              <a:rPr lang="de-CH" i="1" dirty="0">
                <a:solidFill>
                  <a:srgbClr val="FF0000"/>
                </a:solidFill>
              </a:rPr>
              <a:t> Unterschiede der Varianten</a:t>
            </a:r>
          </a:p>
          <a:p>
            <a:pPr defTabSz="903061">
              <a:defRPr/>
            </a:pPr>
            <a:r>
              <a:rPr lang="de-CH" i="1" dirty="0" smtClean="0"/>
              <a:t>Was </a:t>
            </a:r>
            <a:r>
              <a:rPr lang="de-CH" i="1" dirty="0"/>
              <a:t>sind die wichtigsten Unterschiede der Varianten</a:t>
            </a:r>
          </a:p>
          <a:p>
            <a:endParaRPr lang="de-CH" dirty="0">
              <a:solidFill>
                <a:srgbClr val="FF0000"/>
              </a:solidFill>
            </a:endParaRPr>
          </a:p>
          <a:p>
            <a:r>
              <a:rPr lang="de-CH" b="1" dirty="0"/>
              <a:t>Sprechtext:</a:t>
            </a:r>
          </a:p>
          <a:p>
            <a:r>
              <a:rPr lang="de-CH" b="0" dirty="0"/>
              <a:t>Wenn Sie jedoch dem Hallenbad</a:t>
            </a:r>
            <a:r>
              <a:rPr lang="de-CH" b="0" baseline="0" dirty="0"/>
              <a:t> zustimmen, haben Sie die Möglichkeit zwischen den zwei Varianten zu wählen.</a:t>
            </a:r>
          </a:p>
          <a:p>
            <a:r>
              <a:rPr lang="de-CH" b="0" dirty="0" smtClean="0"/>
              <a:t>Die </a:t>
            </a:r>
            <a:r>
              <a:rPr lang="de-CH" b="0" dirty="0"/>
              <a:t>wichtigsten Unterschiede der zwei Varianten möchte ich anhand der Tabelle nun erläutern:</a:t>
            </a:r>
          </a:p>
          <a:p>
            <a:endParaRPr lang="de-CH" b="0" baseline="0" dirty="0" smtClean="0"/>
          </a:p>
          <a:p>
            <a:r>
              <a:rPr lang="de-CH" b="0" baseline="0" dirty="0" smtClean="0"/>
              <a:t>In </a:t>
            </a:r>
            <a:r>
              <a:rPr lang="de-CH" b="0" baseline="0" dirty="0"/>
              <a:t>der einen Spalte ist die Variante Bestand und in der anderen die Variante Erweiterung. </a:t>
            </a:r>
          </a:p>
          <a:p>
            <a:r>
              <a:rPr lang="de-CH" b="0" baseline="0" dirty="0"/>
              <a:t>Sie sehen dazu verschiedene Themenblöcke. Ich beginne beim Eingangsbereich. Das ist sozusagen die  Eintrittspforte in das Hallenbad, von dort geht’s dann weiter zu den Garderoben und dem Bad. </a:t>
            </a:r>
          </a:p>
          <a:p>
            <a:endParaRPr lang="de-CH" b="0" baseline="0" dirty="0"/>
          </a:p>
          <a:p>
            <a:r>
              <a:rPr lang="de-CH" b="0" baseline="0" dirty="0"/>
              <a:t>Zuerst zum Eingangsbereich:</a:t>
            </a:r>
          </a:p>
          <a:p>
            <a:r>
              <a:rPr lang="de-CH" b="0" baseline="0" dirty="0"/>
              <a:t>Die grundsätzliche Idee ist, das Bistro bei beiden Varianten in den </a:t>
            </a:r>
            <a:r>
              <a:rPr lang="de-CH" b="0" u="sng" baseline="0" dirty="0"/>
              <a:t>Eingangsbereich</a:t>
            </a:r>
            <a:r>
              <a:rPr lang="de-CH" b="0" baseline="0" dirty="0"/>
              <a:t> zu verlegen. </a:t>
            </a:r>
          </a:p>
          <a:p>
            <a:r>
              <a:rPr lang="de-CH" b="0" baseline="0" dirty="0"/>
              <a:t>Die Überlegung dabei ist, dass das Bistro dadurch zentral situiert ist und die Nutzung für die Besucher attraktiver wird. Das Angebot soll den Bedürfnissen der </a:t>
            </a:r>
            <a:r>
              <a:rPr lang="de-CH" b="0" baseline="0" dirty="0" err="1"/>
              <a:t>Hallibesucher</a:t>
            </a:r>
            <a:r>
              <a:rPr lang="de-CH" b="0" baseline="0" dirty="0"/>
              <a:t> besser angepasst werden, das heisst: «nach dem </a:t>
            </a:r>
            <a:r>
              <a:rPr lang="de-CH" b="0" baseline="0" dirty="0" err="1"/>
              <a:t>Hallibesuch</a:t>
            </a:r>
            <a:r>
              <a:rPr lang="de-CH" b="0" baseline="0" dirty="0"/>
              <a:t> noch schnell etwas trinken und etwas kleines essen!»  Dementsprechend wird auch das Angebot den Bedürfnissen angepasst. Es werden kleine Imbisse, Snacks und Getränke offeriert. </a:t>
            </a:r>
          </a:p>
          <a:p>
            <a:endParaRPr lang="de-CH" b="0" baseline="0" dirty="0"/>
          </a:p>
          <a:p>
            <a:r>
              <a:rPr lang="de-CH" b="0" baseline="0" dirty="0"/>
              <a:t>Eine weitere Überlegung ist zudem, dass durch die Nähe zur Kasse auch Personalsynergien genutzt werden können. </a:t>
            </a:r>
          </a:p>
          <a:p>
            <a:r>
              <a:rPr lang="de-CH" b="0" baseline="0" dirty="0"/>
              <a:t>Das heisst: wenn der Betrieb im </a:t>
            </a:r>
            <a:r>
              <a:rPr lang="de-CH" b="0" baseline="0" dirty="0" err="1"/>
              <a:t>Halli</a:t>
            </a:r>
            <a:r>
              <a:rPr lang="de-CH" b="0" baseline="0" dirty="0"/>
              <a:t> ruhig ist, wenig Badegäste oder nur Schulen oder Kurse vor Ort sind, dass dann die Person an der Kasse auch das Bistro mitbedienen kann. </a:t>
            </a:r>
          </a:p>
          <a:p>
            <a:endParaRPr lang="de-CH" b="0" baseline="0" dirty="0"/>
          </a:p>
          <a:p>
            <a:endParaRPr lang="de-CH" b="0" dirty="0"/>
          </a:p>
        </p:txBody>
      </p:sp>
      <p:sp>
        <p:nvSpPr>
          <p:cNvPr id="4" name="Kopfzeilenplatzhalter 3"/>
          <p:cNvSpPr>
            <a:spLocks noGrp="1"/>
          </p:cNvSpPr>
          <p:nvPr>
            <p:ph type="hdr" sz="quarter" idx="10"/>
          </p:nvPr>
        </p:nvSpPr>
        <p:spPr/>
        <p:txBody>
          <a:bodyPr/>
          <a:lstStyle/>
          <a:p>
            <a:r>
              <a:rPr lang="de-CH"/>
              <a:t>Gemeindeversammlung</a:t>
            </a:r>
            <a:endParaRPr lang="de-CH" dirty="0"/>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8</a:t>
            </a:fld>
            <a:endParaRPr lang="de-CH" dirty="0"/>
          </a:p>
        </p:txBody>
      </p:sp>
    </p:spTree>
    <p:extLst>
      <p:ext uri="{BB962C8B-B14F-4D97-AF65-F5344CB8AC3E}">
        <p14:creationId xmlns:p14="http://schemas.microsoft.com/office/powerpoint/2010/main" val="254116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baseline="0" dirty="0"/>
              <a:t>Sprechtext zu Punkt «Eingangsbereich mit Bistro und Kasse»:</a:t>
            </a:r>
          </a:p>
          <a:p>
            <a:r>
              <a:rPr lang="de-CH" b="0" baseline="0" dirty="0" smtClean="0"/>
              <a:t>Der </a:t>
            </a:r>
            <a:r>
              <a:rPr lang="de-CH" b="0" baseline="0" dirty="0"/>
              <a:t>Unterschied bei den Varianten liegt vor Allem in den Platzverhältnissen. </a:t>
            </a:r>
          </a:p>
          <a:p>
            <a:r>
              <a:rPr lang="de-CH" b="0" baseline="0" dirty="0"/>
              <a:t>Hier sehen Sie einen Plan des heutigen Hallenbad. (Eingang, Garderobe, Schwimmhalle, Bistro, Terrasse)</a:t>
            </a:r>
          </a:p>
          <a:p>
            <a:endParaRPr lang="de-CH" b="0" baseline="0" dirty="0"/>
          </a:p>
          <a:p>
            <a:r>
              <a:rPr lang="de-CH" b="0" baseline="0" dirty="0"/>
              <a:t>Bei der </a:t>
            </a:r>
            <a:r>
              <a:rPr lang="de-CH" b="0" u="sng" baseline="0" dirty="0"/>
              <a:t>Variante Bestand </a:t>
            </a:r>
            <a:r>
              <a:rPr lang="de-CH" b="0" baseline="0" dirty="0"/>
              <a:t>wird das Bistro oder vielleicht besser bezeichnet als Imbissecke klein, weil innerhalb der bestehenden Aussenmauern die nötigen baulichen Veränderungen vorgenommen werden. Es werden Wände abgebrochen oder versetzt aber keine Flächenvergrösserung vorgenommen. </a:t>
            </a:r>
          </a:p>
          <a:p>
            <a:r>
              <a:rPr lang="de-CH" b="0" baseline="0" dirty="0"/>
              <a:t>Bei der </a:t>
            </a:r>
            <a:r>
              <a:rPr lang="de-CH" b="0" u="sng" baseline="0" dirty="0"/>
              <a:t>Variante Erweiterung </a:t>
            </a:r>
            <a:r>
              <a:rPr lang="de-CH" b="0" baseline="0" dirty="0"/>
              <a:t>dagegen werden die Aussenwände des Hallenbads Richtung Mehrzweckhalle verschoben, wodurch der Eingangsbereich an Fläche gewinnt. Er wird grosszügiger und das Bistro bzw. die Imbissecke dadurch natürlich auch.</a:t>
            </a:r>
          </a:p>
          <a:p>
            <a:endParaRPr lang="de-CH" dirty="0"/>
          </a:p>
        </p:txBody>
      </p:sp>
      <p:sp>
        <p:nvSpPr>
          <p:cNvPr id="4" name="Kopfzeilenplatzhalter 3"/>
          <p:cNvSpPr>
            <a:spLocks noGrp="1"/>
          </p:cNvSpPr>
          <p:nvPr>
            <p:ph type="hdr" sz="quarter" idx="10"/>
          </p:nvPr>
        </p:nvSpPr>
        <p:spPr/>
        <p:txBody>
          <a:bodyPr/>
          <a:lstStyle/>
          <a:p>
            <a:r>
              <a:rPr lang="de-CH"/>
              <a:t>Hallenbad; Sanierung</a:t>
            </a:r>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9</a:t>
            </a:fld>
            <a:endParaRPr lang="de-CH"/>
          </a:p>
        </p:txBody>
      </p:sp>
    </p:spTree>
    <p:extLst>
      <p:ext uri="{BB962C8B-B14F-4D97-AF65-F5344CB8AC3E}">
        <p14:creationId xmlns:p14="http://schemas.microsoft.com/office/powerpoint/2010/main" val="321408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Sprechtext:</a:t>
            </a:r>
          </a:p>
          <a:p>
            <a:r>
              <a:rPr lang="de-CH" b="0" dirty="0"/>
              <a:t>Bei den </a:t>
            </a:r>
            <a:r>
              <a:rPr lang="de-CH" b="0" u="sng" dirty="0"/>
              <a:t>Garderoben</a:t>
            </a:r>
            <a:r>
              <a:rPr lang="de-CH" b="0" baseline="0" dirty="0"/>
              <a:t> sind vor Allem die Platzverhältnisse bei der Erweiterung grösser. Heute haben wir enge Verhältnisse insbesondere wenn ganze Schulklassen oder alle </a:t>
            </a:r>
            <a:r>
              <a:rPr lang="de-CH" b="0" baseline="0" dirty="0" smtClean="0"/>
              <a:t>Kursteilnehmenden </a:t>
            </a:r>
            <a:r>
              <a:rPr lang="de-CH" b="0" baseline="0" dirty="0"/>
              <a:t>gleichzeitig duschen, umziehen, föhnen müssen. Dem  würde bei der Erweiterung Rechnung getragen, beim Bestand gäbe es keine Veränderung.</a:t>
            </a:r>
          </a:p>
          <a:p>
            <a:endParaRPr lang="de-CH" b="1" baseline="0" dirty="0"/>
          </a:p>
        </p:txBody>
      </p:sp>
      <p:sp>
        <p:nvSpPr>
          <p:cNvPr id="4" name="Kopfzeilenplatzhalter 3"/>
          <p:cNvSpPr>
            <a:spLocks noGrp="1"/>
          </p:cNvSpPr>
          <p:nvPr>
            <p:ph type="hdr" sz="quarter" idx="10"/>
          </p:nvPr>
        </p:nvSpPr>
        <p:spPr/>
        <p:txBody>
          <a:bodyPr/>
          <a:lstStyle/>
          <a:p>
            <a:r>
              <a:rPr lang="de-CH"/>
              <a:t>Gemeindeversammlung</a:t>
            </a:r>
            <a:endParaRPr lang="de-CH" dirty="0"/>
          </a:p>
        </p:txBody>
      </p:sp>
      <p:sp>
        <p:nvSpPr>
          <p:cNvPr id="6" name="Fußzeilenplatzhalter 5"/>
          <p:cNvSpPr>
            <a:spLocks noGrp="1"/>
          </p:cNvSpPr>
          <p:nvPr>
            <p:ph type="ftr" sz="quarter" idx="12"/>
          </p:nvPr>
        </p:nvSpPr>
        <p:spPr/>
        <p:txBody>
          <a:bodyPr/>
          <a:lstStyle/>
          <a:p>
            <a:r>
              <a:rPr lang="de-CH"/>
              <a:t>konsultative Urnenabstimmung</a:t>
            </a:r>
            <a:endParaRPr lang="de-CH" dirty="0"/>
          </a:p>
        </p:txBody>
      </p:sp>
      <p:sp>
        <p:nvSpPr>
          <p:cNvPr id="7" name="Foliennummernplatzhalter 6"/>
          <p:cNvSpPr>
            <a:spLocks noGrp="1"/>
          </p:cNvSpPr>
          <p:nvPr>
            <p:ph type="sldNum" sz="quarter" idx="13"/>
          </p:nvPr>
        </p:nvSpPr>
        <p:spPr/>
        <p:txBody>
          <a:bodyPr/>
          <a:lstStyle/>
          <a:p>
            <a:fld id="{09267E0F-6F03-4FF0-8CC1-4521D5BA2F7A}" type="slidenum">
              <a:rPr lang="de-CH" smtClean="0"/>
              <a:pPr/>
              <a:t>10</a:t>
            </a:fld>
            <a:endParaRPr lang="de-CH" dirty="0"/>
          </a:p>
        </p:txBody>
      </p:sp>
    </p:spTree>
    <p:extLst>
      <p:ext uri="{BB962C8B-B14F-4D97-AF65-F5344CB8AC3E}">
        <p14:creationId xmlns:p14="http://schemas.microsoft.com/office/powerpoint/2010/main" val="312922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99592" y="2130425"/>
            <a:ext cx="7560840" cy="1470025"/>
          </a:xfrm>
        </p:spPr>
        <p:txBody>
          <a:bodyPr>
            <a:normAutofit/>
          </a:bodyPr>
          <a:lstStyle>
            <a:lvl1pPr>
              <a:defRPr sz="3600"/>
            </a:lvl1pPr>
          </a:lstStyle>
          <a:p>
            <a:r>
              <a:rPr lang="de-DE"/>
              <a:t>Titelmasterformat durch Klicken bearbeiten</a:t>
            </a:r>
            <a:endParaRPr lang="de-CH" dirty="0"/>
          </a:p>
        </p:txBody>
      </p:sp>
      <p:sp>
        <p:nvSpPr>
          <p:cNvPr id="3" name="Untertitel 2"/>
          <p:cNvSpPr>
            <a:spLocks noGrp="1"/>
          </p:cNvSpPr>
          <p:nvPr>
            <p:ph type="subTitle" idx="1"/>
          </p:nvPr>
        </p:nvSpPr>
        <p:spPr>
          <a:xfrm>
            <a:off x="905732" y="3886200"/>
            <a:ext cx="7532755" cy="175260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4" name="Datumsplatzhalter 3"/>
          <p:cNvSpPr>
            <a:spLocks noGrp="1"/>
          </p:cNvSpPr>
          <p:nvPr>
            <p:ph type="dt" sz="half" idx="10"/>
          </p:nvPr>
        </p:nvSpPr>
        <p:spPr/>
        <p:txBody>
          <a:bodyPr/>
          <a:lstStyle/>
          <a:p>
            <a:r>
              <a:rPr lang="de-DE"/>
              <a:t>28. September 2016</a:t>
            </a:r>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D202FFA-86BF-484C-AC21-D72768713A46}" type="slidenum">
              <a:rPr lang="de-CH" smtClean="0"/>
              <a:t>‹Nr.›</a:t>
            </a:fld>
            <a:endParaRPr lang="de-CH"/>
          </a:p>
        </p:txBody>
      </p:sp>
    </p:spTree>
    <p:extLst>
      <p:ext uri="{BB962C8B-B14F-4D97-AF65-F5344CB8AC3E}">
        <p14:creationId xmlns:p14="http://schemas.microsoft.com/office/powerpoint/2010/main" val="362693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p:cNvSpPr>
            <a:spLocks noGrp="1"/>
          </p:cNvSpPr>
          <p:nvPr>
            <p:ph type="dt" sz="half" idx="10"/>
          </p:nvPr>
        </p:nvSpPr>
        <p:spPr/>
        <p:txBody>
          <a:bodyPr/>
          <a:lstStyle/>
          <a:p>
            <a:r>
              <a:rPr lang="de-DE"/>
              <a:t>28. September 2016</a:t>
            </a:r>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D202FFA-86BF-484C-AC21-D72768713A46}" type="slidenum">
              <a:rPr lang="de-CH" smtClean="0"/>
              <a:t>‹Nr.›</a:t>
            </a:fld>
            <a:endParaRPr lang="de-CH"/>
          </a:p>
        </p:txBody>
      </p:sp>
    </p:spTree>
    <p:extLst>
      <p:ext uri="{BB962C8B-B14F-4D97-AF65-F5344CB8AC3E}">
        <p14:creationId xmlns:p14="http://schemas.microsoft.com/office/powerpoint/2010/main" val="342108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5" name="Datumsplatzhalter 4"/>
          <p:cNvSpPr>
            <a:spLocks noGrp="1"/>
          </p:cNvSpPr>
          <p:nvPr>
            <p:ph type="dt" sz="half" idx="10"/>
          </p:nvPr>
        </p:nvSpPr>
        <p:spPr/>
        <p:txBody>
          <a:bodyPr/>
          <a:lstStyle/>
          <a:p>
            <a:r>
              <a:rPr lang="de-DE"/>
              <a:t>28. September 2016</a:t>
            </a:r>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D202FFA-86BF-484C-AC21-D72768713A46}" type="slidenum">
              <a:rPr lang="de-CH" smtClean="0"/>
              <a:t>‹Nr.›</a:t>
            </a:fld>
            <a:endParaRPr lang="de-CH"/>
          </a:p>
        </p:txBody>
      </p:sp>
      <p:sp>
        <p:nvSpPr>
          <p:cNvPr id="8" name="Inhaltsplatzhalter 2"/>
          <p:cNvSpPr>
            <a:spLocks noGrp="1"/>
          </p:cNvSpPr>
          <p:nvPr>
            <p:ph idx="1"/>
          </p:nvPr>
        </p:nvSpPr>
        <p:spPr>
          <a:xfrm>
            <a:off x="840953" y="1628800"/>
            <a:ext cx="3960000" cy="450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Inhaltsplatzhalter 2"/>
          <p:cNvSpPr>
            <a:spLocks noGrp="1"/>
          </p:cNvSpPr>
          <p:nvPr>
            <p:ph idx="13"/>
          </p:nvPr>
        </p:nvSpPr>
        <p:spPr>
          <a:xfrm>
            <a:off x="4975228" y="1628800"/>
            <a:ext cx="3960000" cy="450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54972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DE"/>
              <a:t>28. September 2016</a:t>
            </a:r>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BD202FFA-86BF-484C-AC21-D72768713A46}" type="slidenum">
              <a:rPr lang="de-CH" smtClean="0"/>
              <a:t>‹Nr.›</a:t>
            </a:fld>
            <a:endParaRPr lang="de-CH"/>
          </a:p>
        </p:txBody>
      </p:sp>
    </p:spTree>
    <p:extLst>
      <p:ext uri="{BB962C8B-B14F-4D97-AF65-F5344CB8AC3E}">
        <p14:creationId xmlns:p14="http://schemas.microsoft.com/office/powerpoint/2010/main" val="241473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28. September 2016</a:t>
            </a:r>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BD202FFA-86BF-484C-AC21-D72768713A46}" type="slidenum">
              <a:rPr lang="de-CH" smtClean="0"/>
              <a:t>‹Nr.›</a:t>
            </a:fld>
            <a:endParaRPr lang="de-CH"/>
          </a:p>
        </p:txBody>
      </p:sp>
    </p:spTree>
    <p:extLst>
      <p:ext uri="{BB962C8B-B14F-4D97-AF65-F5344CB8AC3E}">
        <p14:creationId xmlns:p14="http://schemas.microsoft.com/office/powerpoint/2010/main" val="1955257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4000"/>
            <a:ext cx="2060448" cy="865632"/>
          </a:xfrm>
          <a:prstGeom prst="rect">
            <a:avLst/>
          </a:prstGeom>
        </p:spPr>
      </p:pic>
      <p:sp>
        <p:nvSpPr>
          <p:cNvPr id="3" name="Textplatzhalter 2"/>
          <p:cNvSpPr>
            <a:spLocks noGrp="1"/>
          </p:cNvSpPr>
          <p:nvPr>
            <p:ph type="body" idx="1"/>
          </p:nvPr>
        </p:nvSpPr>
        <p:spPr>
          <a:xfrm>
            <a:off x="848268" y="1628800"/>
            <a:ext cx="8100000" cy="45000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856844" y="6356350"/>
            <a:ext cx="2133600" cy="365125"/>
          </a:xfrm>
          <a:prstGeom prst="rect">
            <a:avLst/>
          </a:prstGeom>
        </p:spPr>
        <p:txBody>
          <a:bodyPr vert="horz" lIns="91440" tIns="45720" rIns="91440" bIns="45720" rtlCol="0" anchor="ctr"/>
          <a:lstStyle>
            <a:lvl1pPr algn="l">
              <a:defRPr sz="1000">
                <a:solidFill>
                  <a:schemeClr val="tx1"/>
                </a:solidFill>
                <a:latin typeface="Verdana" pitchFamily="34" charset="0"/>
                <a:ea typeface="Verdana" pitchFamily="34" charset="0"/>
                <a:cs typeface="Verdana" pitchFamily="34" charset="0"/>
              </a:defRPr>
            </a:lvl1pPr>
          </a:lstStyle>
          <a:p>
            <a:r>
              <a:rPr lang="de-DE"/>
              <a:t>28. September 2016</a:t>
            </a:r>
            <a:endParaRPr lang="de-CH" dirty="0"/>
          </a:p>
        </p:txBody>
      </p:sp>
      <p:sp>
        <p:nvSpPr>
          <p:cNvPr id="5" name="Fußzeilenplatzhalter 4"/>
          <p:cNvSpPr>
            <a:spLocks noGrp="1"/>
          </p:cNvSpPr>
          <p:nvPr>
            <p:ph type="ftr" sz="quarter" idx="3"/>
          </p:nvPr>
        </p:nvSpPr>
        <p:spPr>
          <a:xfrm>
            <a:off x="3332584" y="6356350"/>
            <a:ext cx="2895600" cy="365125"/>
          </a:xfrm>
          <a:prstGeom prst="rect">
            <a:avLst/>
          </a:prstGeom>
        </p:spPr>
        <p:txBody>
          <a:bodyPr vert="horz" lIns="91440" tIns="45720" rIns="91440" bIns="45720" rtlCol="0" anchor="ctr"/>
          <a:lstStyle>
            <a:lvl1pPr algn="ctr">
              <a:defRPr sz="1000">
                <a:solidFill>
                  <a:schemeClr val="tx1"/>
                </a:solidFill>
                <a:latin typeface="Verdana" pitchFamily="34" charset="0"/>
                <a:ea typeface="Verdana" pitchFamily="34" charset="0"/>
                <a:cs typeface="Verdana" pitchFamily="34" charset="0"/>
              </a:defRPr>
            </a:lvl1pPr>
          </a:lstStyle>
          <a:p>
            <a:endParaRPr lang="de-CH" dirty="0"/>
          </a:p>
        </p:txBody>
      </p:sp>
      <p:sp>
        <p:nvSpPr>
          <p:cNvPr id="6" name="Foliennummernplatzhalter 5"/>
          <p:cNvSpPr>
            <a:spLocks noGrp="1"/>
          </p:cNvSpPr>
          <p:nvPr>
            <p:ph type="sldNum" sz="quarter" idx="4"/>
          </p:nvPr>
        </p:nvSpPr>
        <p:spPr>
          <a:xfrm>
            <a:off x="6823573" y="6356350"/>
            <a:ext cx="2133600" cy="365125"/>
          </a:xfrm>
          <a:prstGeom prst="rect">
            <a:avLst/>
          </a:prstGeom>
        </p:spPr>
        <p:txBody>
          <a:bodyPr vert="horz" lIns="91440" tIns="45720" rIns="91440" bIns="45720" rtlCol="0" anchor="ctr"/>
          <a:lstStyle>
            <a:lvl1pPr algn="r">
              <a:defRPr sz="1000">
                <a:solidFill>
                  <a:schemeClr val="tx1"/>
                </a:solidFill>
                <a:latin typeface="Verdana" pitchFamily="34" charset="0"/>
                <a:ea typeface="Verdana" pitchFamily="34" charset="0"/>
                <a:cs typeface="Verdana" pitchFamily="34" charset="0"/>
              </a:defRPr>
            </a:lvl1pPr>
          </a:lstStyle>
          <a:p>
            <a:fld id="{BD202FFA-86BF-484C-AC21-D72768713A46}" type="slidenum">
              <a:rPr lang="de-CH" smtClean="0"/>
              <a:pPr/>
              <a:t>‹Nr.›</a:t>
            </a:fld>
            <a:endParaRPr lang="de-CH" dirty="0"/>
          </a:p>
        </p:txBody>
      </p:sp>
      <p:sp>
        <p:nvSpPr>
          <p:cNvPr id="2" name="Titelplatzhalter 1"/>
          <p:cNvSpPr>
            <a:spLocks noGrp="1"/>
          </p:cNvSpPr>
          <p:nvPr>
            <p:ph type="title"/>
          </p:nvPr>
        </p:nvSpPr>
        <p:spPr>
          <a:xfrm>
            <a:off x="837462" y="908720"/>
            <a:ext cx="8100000" cy="540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Tree>
    <p:extLst>
      <p:ext uri="{BB962C8B-B14F-4D97-AF65-F5344CB8AC3E}">
        <p14:creationId xmlns:p14="http://schemas.microsoft.com/office/powerpoint/2010/main" val="203067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spcBef>
          <a:spcPct val="0"/>
        </a:spcBef>
        <a:buNone/>
        <a:defRPr sz="2400" kern="1200">
          <a:solidFill>
            <a:schemeClr val="tx1"/>
          </a:solidFill>
          <a:latin typeface="Verdana" pitchFamily="34" charset="0"/>
          <a:ea typeface="Verdana" pitchFamily="34" charset="0"/>
          <a:cs typeface="Verdana" pitchFamily="34" charset="0"/>
        </a:defRPr>
      </a:lvl1pPr>
    </p:titleStyle>
    <p:bodyStyle>
      <a:lvl1pPr marL="324000" indent="-3240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684000" indent="-3240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936000" indent="-2160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152000" indent="-180000" algn="l" defTabSz="914400" rtl="0" eaLnBrk="1" latinLnBrk="0" hangingPunct="1">
        <a:spcBef>
          <a:spcPct val="20000"/>
        </a:spcBef>
        <a:buFont typeface="Arial" pitchFamily="34" charset="0"/>
        <a:buChar char="–"/>
        <a:defRPr sz="1400" kern="1200">
          <a:solidFill>
            <a:schemeClr val="tx1"/>
          </a:solidFill>
          <a:latin typeface="Verdana" pitchFamily="34" charset="0"/>
          <a:ea typeface="Verdana" pitchFamily="34" charset="0"/>
          <a:cs typeface="Verdana" pitchFamily="34" charset="0"/>
        </a:defRPr>
      </a:lvl4pPr>
      <a:lvl5pPr marL="1368000" indent="-180000" algn="l" defTabSz="914400" rtl="0" eaLnBrk="1" latinLnBrk="0" hangingPunct="1">
        <a:spcBef>
          <a:spcPct val="20000"/>
        </a:spcBef>
        <a:buFont typeface="Arial" pitchFamily="34" charset="0"/>
        <a:buChar char="»"/>
        <a:defRPr sz="1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hyperlink" Target="http://www.bauma.c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2708920"/>
            <a:ext cx="5904656" cy="936104"/>
          </a:xfrm>
        </p:spPr>
        <p:txBody>
          <a:bodyPr>
            <a:noAutofit/>
          </a:bodyPr>
          <a:lstStyle/>
          <a:p>
            <a:pPr algn="ctr"/>
            <a:r>
              <a:rPr lang="de-CH" sz="3200" smtClean="0"/>
              <a:t>Willkommen </a:t>
            </a:r>
            <a:r>
              <a:rPr lang="de-CH" sz="3200" dirty="0" smtClean="0"/>
              <a:t>zur Informationsveranstaltung!</a:t>
            </a:r>
            <a:endParaRPr lang="de-CH" sz="3200" dirty="0"/>
          </a:p>
        </p:txBody>
      </p:sp>
      <p:sp>
        <p:nvSpPr>
          <p:cNvPr id="4" name="Foliennummernplatzhalter 3"/>
          <p:cNvSpPr>
            <a:spLocks noGrp="1"/>
          </p:cNvSpPr>
          <p:nvPr>
            <p:ph type="sldNum" sz="quarter" idx="12"/>
          </p:nvPr>
        </p:nvSpPr>
        <p:spPr/>
        <p:txBody>
          <a:bodyPr/>
          <a:lstStyle/>
          <a:p>
            <a:fld id="{BD202FFA-86BF-484C-AC21-D72768713A46}" type="slidenum">
              <a:rPr lang="de-CH" smtClean="0">
                <a:solidFill>
                  <a:prstClr val="black"/>
                </a:solidFill>
              </a:rPr>
              <a:pPr/>
              <a:t>1</a:t>
            </a:fld>
            <a:endParaRPr lang="de-CH">
              <a:solidFill>
                <a:prstClr val="black"/>
              </a:solidFill>
            </a:endParaRPr>
          </a:p>
        </p:txBody>
      </p:sp>
    </p:spTree>
    <p:extLst>
      <p:ext uri="{BB962C8B-B14F-4D97-AF65-F5344CB8AC3E}">
        <p14:creationId xmlns:p14="http://schemas.microsoft.com/office/powerpoint/2010/main" val="250402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351" y="656228"/>
            <a:ext cx="8100000" cy="540000"/>
          </a:xfrm>
        </p:spPr>
        <p:txBody>
          <a:bodyPr>
            <a:normAutofit fontScale="90000"/>
          </a:bodyPr>
          <a:lstStyle/>
          <a:p>
            <a:r>
              <a:rPr lang="de-CH" dirty="0"/>
              <a:t/>
            </a:r>
            <a:br>
              <a:rPr lang="de-CH" dirty="0"/>
            </a:br>
            <a:r>
              <a:rPr lang="de-CH" dirty="0"/>
              <a:t/>
            </a:r>
            <a:br>
              <a:rPr lang="de-CH" dirty="0"/>
            </a:br>
            <a:r>
              <a:rPr lang="de-CH" sz="2700" dirty="0"/>
              <a:t>Varianten- Vergleich</a:t>
            </a:r>
            <a:r>
              <a:rPr lang="de-CH" dirty="0">
                <a:solidFill>
                  <a:srgbClr val="FF0000"/>
                </a:solidFill>
              </a:rPr>
              <a:t/>
            </a:r>
            <a:br>
              <a:rPr lang="de-CH" dirty="0">
                <a:solidFill>
                  <a:srgbClr val="FF0000"/>
                </a:solidFill>
              </a:rPr>
            </a:br>
            <a:endParaRPr lang="de-CH" dirty="0"/>
          </a:p>
        </p:txBody>
      </p:sp>
      <p:graphicFrame>
        <p:nvGraphicFramePr>
          <p:cNvPr id="8" name="Inhaltsplatzhalter 5">
            <a:extLst>
              <a:ext uri="{FF2B5EF4-FFF2-40B4-BE49-F238E27FC236}">
                <a16:creationId xmlns="" xmlns:a16="http://schemas.microsoft.com/office/drawing/2014/main" id="{137EE1A0-B94F-4561-ABF6-34172D7D73B4}"/>
              </a:ext>
            </a:extLst>
          </p:cNvPr>
          <p:cNvGraphicFramePr>
            <a:graphicFrameLocks/>
          </p:cNvGraphicFramePr>
          <p:nvPr>
            <p:extLst>
              <p:ext uri="{D42A27DB-BD31-4B8C-83A1-F6EECF244321}">
                <p14:modId xmlns:p14="http://schemas.microsoft.com/office/powerpoint/2010/main" val="3488451736"/>
              </p:ext>
            </p:extLst>
          </p:nvPr>
        </p:nvGraphicFramePr>
        <p:xfrm>
          <a:off x="539550" y="1292824"/>
          <a:ext cx="8424937" cy="5403109"/>
        </p:xfrm>
        <a:graphic>
          <a:graphicData uri="http://schemas.openxmlformats.org/drawingml/2006/table">
            <a:tbl>
              <a:tblPr firstRow="1" bandRow="1">
                <a:tableStyleId>{5C22544A-7EE6-4342-B048-85BDC9FD1C3A}</a:tableStyleId>
              </a:tblPr>
              <a:tblGrid>
                <a:gridCol w="1585554">
                  <a:extLst>
                    <a:ext uri="{9D8B030D-6E8A-4147-A177-3AD203B41FA5}">
                      <a16:colId xmlns="" xmlns:a16="http://schemas.microsoft.com/office/drawing/2014/main" val="20000"/>
                    </a:ext>
                  </a:extLst>
                </a:gridCol>
                <a:gridCol w="3171105">
                  <a:extLst>
                    <a:ext uri="{9D8B030D-6E8A-4147-A177-3AD203B41FA5}">
                      <a16:colId xmlns="" xmlns:a16="http://schemas.microsoft.com/office/drawing/2014/main" val="20001"/>
                    </a:ext>
                  </a:extLst>
                </a:gridCol>
                <a:gridCol w="3668278">
                  <a:extLst>
                    <a:ext uri="{9D8B030D-6E8A-4147-A177-3AD203B41FA5}">
                      <a16:colId xmlns="" xmlns:a16="http://schemas.microsoft.com/office/drawing/2014/main" val="20002"/>
                    </a:ext>
                  </a:extLst>
                </a:gridCol>
              </a:tblGrid>
              <a:tr h="349967">
                <a:tc>
                  <a:txBody>
                    <a:bodyPr/>
                    <a:lstStyle/>
                    <a:p>
                      <a:r>
                        <a:rPr lang="de-CH" dirty="0"/>
                        <a:t>Thema</a:t>
                      </a:r>
                    </a:p>
                  </a:txBody>
                  <a:tcPr/>
                </a:tc>
                <a:tc>
                  <a:txBody>
                    <a:bodyPr/>
                    <a:lstStyle/>
                    <a:p>
                      <a:r>
                        <a:rPr lang="de-CH" dirty="0"/>
                        <a:t>Variante Bestand </a:t>
                      </a:r>
                    </a:p>
                  </a:txBody>
                  <a:tcPr/>
                </a:tc>
                <a:tc>
                  <a:txBody>
                    <a:bodyPr/>
                    <a:lstStyle/>
                    <a:p>
                      <a:r>
                        <a:rPr lang="de-CH" dirty="0"/>
                        <a:t>Variante</a:t>
                      </a:r>
                      <a:r>
                        <a:rPr lang="de-CH" baseline="0" dirty="0"/>
                        <a:t> </a:t>
                      </a:r>
                      <a:r>
                        <a:rPr lang="de-CH" dirty="0"/>
                        <a:t>Erweiterung</a:t>
                      </a:r>
                    </a:p>
                  </a:txBody>
                  <a:tcPr/>
                </a:tc>
                <a:extLst>
                  <a:ext uri="{0D108BD9-81ED-4DB2-BD59-A6C34878D82A}">
                    <a16:rowId xmlns="" xmlns:a16="http://schemas.microsoft.com/office/drawing/2014/main" val="10000"/>
                  </a:ext>
                </a:extLst>
              </a:tr>
              <a:tr h="1662343">
                <a:tc>
                  <a:txBody>
                    <a:bodyPr/>
                    <a:lstStyle/>
                    <a:p>
                      <a:r>
                        <a:rPr lang="de-CH" dirty="0">
                          <a:solidFill>
                            <a:schemeClr val="bg1"/>
                          </a:solidFill>
                        </a:rPr>
                        <a:t>Eingangs-bereich mit</a:t>
                      </a:r>
                    </a:p>
                    <a:p>
                      <a:r>
                        <a:rPr lang="de-CH" dirty="0">
                          <a:solidFill>
                            <a:schemeClr val="bg1"/>
                          </a:solidFill>
                        </a:rPr>
                        <a:t>Bistro und</a:t>
                      </a:r>
                    </a:p>
                    <a:p>
                      <a:r>
                        <a:rPr lang="de-CH" dirty="0">
                          <a:solidFill>
                            <a:schemeClr val="bg1"/>
                          </a:solidFill>
                        </a:rPr>
                        <a:t>Kasse</a:t>
                      </a:r>
                    </a:p>
                  </a:txBody>
                  <a:tcPr>
                    <a:solidFill>
                      <a:schemeClr val="accent1"/>
                    </a:solidFill>
                  </a:tcPr>
                </a:tc>
                <a:tc>
                  <a:txBody>
                    <a:bodyPr/>
                    <a:lstStyle/>
                    <a:p>
                      <a:pPr marL="285750" indent="-285750" algn="l" defTabSz="914400" rtl="0" eaLnBrk="1" latinLnBrk="0" hangingPunct="1">
                        <a:buFont typeface="Arial" panose="020B0604020202020204" pitchFamily="34" charset="0"/>
                        <a:buChar char="•"/>
                      </a:pPr>
                      <a:r>
                        <a:rPr lang="de-CH" sz="1800" kern="1200" dirty="0">
                          <a:solidFill>
                            <a:schemeClr val="dk1"/>
                          </a:solidFill>
                          <a:latin typeface="+mn-lt"/>
                          <a:ea typeface="+mn-ea"/>
                          <a:cs typeface="+mn-cs"/>
                        </a:rPr>
                        <a:t>Kleines Bistro im Eingangsbereich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Nutzung von Personal- Synergien möglich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bleiben gleich</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Grösseres Bistro ist im Eingangsbereich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Nutzung von Personal-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Synergien möglich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grosszügig</a:t>
                      </a:r>
                    </a:p>
                  </a:txBody>
                  <a:tcPr/>
                </a:tc>
                <a:extLst>
                  <a:ext uri="{0D108BD9-81ED-4DB2-BD59-A6C34878D82A}">
                    <a16:rowId xmlns="" xmlns:a16="http://schemas.microsoft.com/office/drawing/2014/main" val="10001"/>
                  </a:ext>
                </a:extLst>
              </a:tr>
              <a:tr h="612442">
                <a:tc>
                  <a:txBody>
                    <a:bodyPr/>
                    <a:lstStyle/>
                    <a:p>
                      <a:r>
                        <a:rPr lang="de-CH" dirty="0">
                          <a:solidFill>
                            <a:schemeClr val="bg1"/>
                          </a:solidFill>
                        </a:rPr>
                        <a:t>Garderobe Nasszellen</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bleiben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Garderoben werden vergrössert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800" kern="1200" dirty="0">
                        <a:solidFill>
                          <a:schemeClr val="dk1"/>
                        </a:solidFill>
                        <a:latin typeface="+mn-lt"/>
                        <a:ea typeface="+mn-ea"/>
                        <a:cs typeface="+mn-cs"/>
                      </a:endParaRPr>
                    </a:p>
                  </a:txBody>
                  <a:tcPr/>
                </a:tc>
                <a:extLst>
                  <a:ext uri="{0D108BD9-81ED-4DB2-BD59-A6C34878D82A}">
                    <a16:rowId xmlns="" xmlns:a16="http://schemas.microsoft.com/office/drawing/2014/main" val="10002"/>
                  </a:ext>
                </a:extLst>
              </a:tr>
              <a:tr h="1399868">
                <a:tc>
                  <a:txBody>
                    <a:bodyPr/>
                    <a:lstStyle/>
                    <a:p>
                      <a:pPr marL="0" indent="0" algn="l" defTabSz="914400" rtl="0" eaLnBrk="1" latinLnBrk="0" hangingPunct="1">
                        <a:buFont typeface="Arial" panose="020B0604020202020204" pitchFamily="34" charset="0"/>
                        <a:buNone/>
                      </a:pPr>
                      <a:r>
                        <a:rPr lang="de-CH" sz="1800" kern="1200" dirty="0">
                          <a:solidFill>
                            <a:schemeClr val="bg1"/>
                          </a:solidFill>
                          <a:latin typeface="+mn-lt"/>
                          <a:ea typeface="+mn-ea"/>
                          <a:cs typeface="+mn-cs"/>
                        </a:rPr>
                        <a:t>Bad</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Wasserfläche unverändert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Struktur unverändert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Überschneidungen in Nutzung bleiben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Nichtschwimmerbecken mit  Hubboden bringt zusätzliche Wasserfläche, flexiblere Nutzung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Spielbereich für Kleinkinder grösser</a:t>
                      </a:r>
                    </a:p>
                  </a:txBody>
                  <a:tcPr/>
                </a:tc>
                <a:extLst>
                  <a:ext uri="{0D108BD9-81ED-4DB2-BD59-A6C34878D82A}">
                    <a16:rowId xmlns="" xmlns:a16="http://schemas.microsoft.com/office/drawing/2014/main" val="10003"/>
                  </a:ext>
                </a:extLst>
              </a:tr>
              <a:tr h="1196869">
                <a:tc>
                  <a:txBody>
                    <a:bodyPr/>
                    <a:lstStyle/>
                    <a:p>
                      <a:r>
                        <a:rPr lang="de-CH" dirty="0">
                          <a:solidFill>
                            <a:schemeClr val="bg1"/>
                          </a:solidFill>
                        </a:rPr>
                        <a:t>Baustruktur</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Baustruktur wenig 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Bistro wird kleiner</a:t>
                      </a:r>
                    </a:p>
                  </a:txBody>
                  <a:tcPr>
                    <a:solidFill>
                      <a:srgbClr val="E9EDF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Grösserer  Baukörper im Übergangsbereich zur Mehrzweckhalle</a:t>
                      </a:r>
                    </a:p>
                  </a:txBody>
                  <a:tcPr>
                    <a:solidFill>
                      <a:srgbClr val="E9EDF4"/>
                    </a:solidFill>
                  </a:tcPr>
                </a:tc>
                <a:extLst>
                  <a:ext uri="{0D108BD9-81ED-4DB2-BD59-A6C34878D82A}">
                    <a16:rowId xmlns="" xmlns:a16="http://schemas.microsoft.com/office/drawing/2014/main" val="10004"/>
                  </a:ext>
                </a:extLst>
              </a:tr>
            </a:tbl>
          </a:graphicData>
        </a:graphic>
      </p:graphicFrame>
      <p:sp>
        <p:nvSpPr>
          <p:cNvPr id="5" name="Foliennummernplatzhalter 4"/>
          <p:cNvSpPr>
            <a:spLocks noGrp="1"/>
          </p:cNvSpPr>
          <p:nvPr>
            <p:ph type="sldNum" sz="quarter" idx="12"/>
          </p:nvPr>
        </p:nvSpPr>
        <p:spPr/>
        <p:txBody>
          <a:bodyPr/>
          <a:lstStyle/>
          <a:p>
            <a:fld id="{BD202FFA-86BF-484C-AC21-D72768713A46}" type="slidenum">
              <a:rPr lang="de-CH" smtClean="0"/>
              <a:t>10</a:t>
            </a:fld>
            <a:endParaRPr lang="de-CH" dirty="0"/>
          </a:p>
        </p:txBody>
      </p:sp>
      <p:sp>
        <p:nvSpPr>
          <p:cNvPr id="3" name="Pfeil nach rechts 2"/>
          <p:cNvSpPr/>
          <p:nvPr/>
        </p:nvSpPr>
        <p:spPr>
          <a:xfrm>
            <a:off x="62143" y="3455766"/>
            <a:ext cx="549417" cy="5492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84098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8627" y="1315060"/>
            <a:ext cx="5919717" cy="517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de-CH" dirty="0"/>
              <a:t>Grundriss heute</a:t>
            </a:r>
          </a:p>
        </p:txBody>
      </p:sp>
      <p:sp>
        <p:nvSpPr>
          <p:cNvPr id="5" name="Foliennummernplatzhalter 4"/>
          <p:cNvSpPr>
            <a:spLocks noGrp="1"/>
          </p:cNvSpPr>
          <p:nvPr>
            <p:ph type="sldNum" sz="quarter" idx="12"/>
          </p:nvPr>
        </p:nvSpPr>
        <p:spPr/>
        <p:txBody>
          <a:bodyPr/>
          <a:lstStyle/>
          <a:p>
            <a:fld id="{BD202FFA-86BF-484C-AC21-D72768713A46}" type="slidenum">
              <a:rPr lang="de-CH" smtClean="0"/>
              <a:t>11</a:t>
            </a:fld>
            <a:endParaRPr lang="de-CH"/>
          </a:p>
        </p:txBody>
      </p:sp>
      <p:sp>
        <p:nvSpPr>
          <p:cNvPr id="6" name="Pfeil nach links 5"/>
          <p:cNvSpPr/>
          <p:nvPr/>
        </p:nvSpPr>
        <p:spPr>
          <a:xfrm>
            <a:off x="7668344" y="4725144"/>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FF0000"/>
              </a:solidFill>
            </a:endParaRPr>
          </a:p>
        </p:txBody>
      </p:sp>
      <p:sp>
        <p:nvSpPr>
          <p:cNvPr id="7" name="Rechteck 6"/>
          <p:cNvSpPr/>
          <p:nvPr/>
        </p:nvSpPr>
        <p:spPr>
          <a:xfrm>
            <a:off x="6031485" y="3898230"/>
            <a:ext cx="1584176" cy="2061100"/>
          </a:xfrm>
          <a:prstGeom prst="rect">
            <a:avLst/>
          </a:prstGeom>
          <a:solidFill>
            <a:schemeClr val="tx2">
              <a:lumMod val="40000"/>
              <a:lumOff val="6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9940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351" y="656228"/>
            <a:ext cx="8100000" cy="540000"/>
          </a:xfrm>
        </p:spPr>
        <p:txBody>
          <a:bodyPr>
            <a:normAutofit fontScale="90000"/>
          </a:bodyPr>
          <a:lstStyle/>
          <a:p>
            <a:r>
              <a:rPr lang="de-CH" dirty="0"/>
              <a:t/>
            </a:r>
            <a:br>
              <a:rPr lang="de-CH" dirty="0"/>
            </a:br>
            <a:r>
              <a:rPr lang="de-CH" dirty="0"/>
              <a:t/>
            </a:r>
            <a:br>
              <a:rPr lang="de-CH" dirty="0"/>
            </a:br>
            <a:r>
              <a:rPr lang="de-CH" sz="2700" dirty="0"/>
              <a:t>Varianten- Vergleich</a:t>
            </a:r>
            <a:r>
              <a:rPr lang="de-CH" dirty="0">
                <a:solidFill>
                  <a:srgbClr val="FF0000"/>
                </a:solidFill>
              </a:rPr>
              <a:t/>
            </a:r>
            <a:br>
              <a:rPr lang="de-CH" dirty="0">
                <a:solidFill>
                  <a:srgbClr val="FF0000"/>
                </a:solidFill>
              </a:rPr>
            </a:br>
            <a:endParaRPr lang="de-CH" dirty="0"/>
          </a:p>
        </p:txBody>
      </p:sp>
      <p:graphicFrame>
        <p:nvGraphicFramePr>
          <p:cNvPr id="6" name="Inhaltsplatzhalter 5">
            <a:extLst>
              <a:ext uri="{FF2B5EF4-FFF2-40B4-BE49-F238E27FC236}">
                <a16:creationId xmlns="" xmlns:a16="http://schemas.microsoft.com/office/drawing/2014/main" id="{08795870-2910-4853-A8AD-38AF9DC73156}"/>
              </a:ext>
            </a:extLst>
          </p:cNvPr>
          <p:cNvGraphicFramePr>
            <a:graphicFrameLocks/>
          </p:cNvGraphicFramePr>
          <p:nvPr>
            <p:extLst>
              <p:ext uri="{D42A27DB-BD31-4B8C-83A1-F6EECF244321}">
                <p14:modId xmlns:p14="http://schemas.microsoft.com/office/powerpoint/2010/main" val="3723781796"/>
              </p:ext>
            </p:extLst>
          </p:nvPr>
        </p:nvGraphicFramePr>
        <p:xfrm>
          <a:off x="539550" y="1292824"/>
          <a:ext cx="8424937" cy="5501548"/>
        </p:xfrm>
        <a:graphic>
          <a:graphicData uri="http://schemas.openxmlformats.org/drawingml/2006/table">
            <a:tbl>
              <a:tblPr firstRow="1" bandRow="1">
                <a:tableStyleId>{5C22544A-7EE6-4342-B048-85BDC9FD1C3A}</a:tableStyleId>
              </a:tblPr>
              <a:tblGrid>
                <a:gridCol w="1585554">
                  <a:extLst>
                    <a:ext uri="{9D8B030D-6E8A-4147-A177-3AD203B41FA5}">
                      <a16:colId xmlns="" xmlns:a16="http://schemas.microsoft.com/office/drawing/2014/main" val="20000"/>
                    </a:ext>
                  </a:extLst>
                </a:gridCol>
                <a:gridCol w="3171105">
                  <a:extLst>
                    <a:ext uri="{9D8B030D-6E8A-4147-A177-3AD203B41FA5}">
                      <a16:colId xmlns="" xmlns:a16="http://schemas.microsoft.com/office/drawing/2014/main" val="20001"/>
                    </a:ext>
                  </a:extLst>
                </a:gridCol>
                <a:gridCol w="3668278">
                  <a:extLst>
                    <a:ext uri="{9D8B030D-6E8A-4147-A177-3AD203B41FA5}">
                      <a16:colId xmlns="" xmlns:a16="http://schemas.microsoft.com/office/drawing/2014/main" val="20002"/>
                    </a:ext>
                  </a:extLst>
                </a:gridCol>
              </a:tblGrid>
              <a:tr h="464199">
                <a:tc>
                  <a:txBody>
                    <a:bodyPr/>
                    <a:lstStyle/>
                    <a:p>
                      <a:r>
                        <a:rPr lang="de-CH" dirty="0"/>
                        <a:t>Thema</a:t>
                      </a:r>
                    </a:p>
                  </a:txBody>
                  <a:tcPr/>
                </a:tc>
                <a:tc>
                  <a:txBody>
                    <a:bodyPr/>
                    <a:lstStyle/>
                    <a:p>
                      <a:r>
                        <a:rPr lang="de-CH" dirty="0"/>
                        <a:t>Variante Bestand </a:t>
                      </a:r>
                    </a:p>
                  </a:txBody>
                  <a:tcPr/>
                </a:tc>
                <a:tc>
                  <a:txBody>
                    <a:bodyPr/>
                    <a:lstStyle/>
                    <a:p>
                      <a:r>
                        <a:rPr lang="de-CH" dirty="0"/>
                        <a:t>Variante</a:t>
                      </a:r>
                      <a:r>
                        <a:rPr lang="de-CH" baseline="0" dirty="0"/>
                        <a:t> </a:t>
                      </a:r>
                      <a:r>
                        <a:rPr lang="de-CH" dirty="0"/>
                        <a:t>Erweiterung</a:t>
                      </a:r>
                    </a:p>
                  </a:txBody>
                  <a:tcPr/>
                </a:tc>
                <a:extLst>
                  <a:ext uri="{0D108BD9-81ED-4DB2-BD59-A6C34878D82A}">
                    <a16:rowId xmlns="" xmlns:a16="http://schemas.microsoft.com/office/drawing/2014/main" val="10000"/>
                  </a:ext>
                </a:extLst>
              </a:tr>
              <a:tr h="1662343">
                <a:tc>
                  <a:txBody>
                    <a:bodyPr/>
                    <a:lstStyle/>
                    <a:p>
                      <a:r>
                        <a:rPr lang="de-CH" dirty="0">
                          <a:solidFill>
                            <a:schemeClr val="bg1"/>
                          </a:solidFill>
                        </a:rPr>
                        <a:t>Eingangs-bereich mit</a:t>
                      </a:r>
                    </a:p>
                    <a:p>
                      <a:r>
                        <a:rPr lang="de-CH" dirty="0">
                          <a:solidFill>
                            <a:schemeClr val="bg1"/>
                          </a:solidFill>
                        </a:rPr>
                        <a:t>Bistro und</a:t>
                      </a:r>
                    </a:p>
                    <a:p>
                      <a:r>
                        <a:rPr lang="de-CH" dirty="0">
                          <a:solidFill>
                            <a:schemeClr val="bg1"/>
                          </a:solidFill>
                        </a:rPr>
                        <a:t>Kasse</a:t>
                      </a:r>
                    </a:p>
                  </a:txBody>
                  <a:tcPr>
                    <a:solidFill>
                      <a:schemeClr val="accent1"/>
                    </a:solidFill>
                  </a:tcPr>
                </a:tc>
                <a:tc>
                  <a:txBody>
                    <a:bodyPr/>
                    <a:lstStyle/>
                    <a:p>
                      <a:pPr marL="285750" indent="-285750" algn="l" defTabSz="914400" rtl="0" eaLnBrk="1" latinLnBrk="0" hangingPunct="1">
                        <a:buFont typeface="Arial" panose="020B0604020202020204" pitchFamily="34" charset="0"/>
                        <a:buChar char="•"/>
                      </a:pPr>
                      <a:r>
                        <a:rPr lang="de-CH" sz="1800" kern="1200" dirty="0">
                          <a:solidFill>
                            <a:schemeClr val="dk1"/>
                          </a:solidFill>
                          <a:latin typeface="+mn-lt"/>
                          <a:ea typeface="+mn-ea"/>
                          <a:cs typeface="+mn-cs"/>
                        </a:rPr>
                        <a:t>Kleines Bistro im Eingangsbereich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Nutzung von Personal- Synergien möglich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bleiben gleich</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Grösseres Bistro ist im Eingangsbereich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Nutzung von Personal-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Synergien möglich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grosszügig</a:t>
                      </a:r>
                    </a:p>
                  </a:txBody>
                  <a:tcPr/>
                </a:tc>
                <a:extLst>
                  <a:ext uri="{0D108BD9-81ED-4DB2-BD59-A6C34878D82A}">
                    <a16:rowId xmlns="" xmlns:a16="http://schemas.microsoft.com/office/drawing/2014/main" val="10001"/>
                  </a:ext>
                </a:extLst>
              </a:tr>
              <a:tr h="612442">
                <a:tc>
                  <a:txBody>
                    <a:bodyPr/>
                    <a:lstStyle/>
                    <a:p>
                      <a:r>
                        <a:rPr lang="de-CH" dirty="0">
                          <a:solidFill>
                            <a:schemeClr val="bg1"/>
                          </a:solidFill>
                        </a:rPr>
                        <a:t>Garderobe Nasszellen</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bleiben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Garderoben werden vergrössert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800" kern="1200" dirty="0">
                        <a:solidFill>
                          <a:schemeClr val="dk1"/>
                        </a:solidFill>
                        <a:latin typeface="+mn-lt"/>
                        <a:ea typeface="+mn-ea"/>
                        <a:cs typeface="+mn-cs"/>
                      </a:endParaRPr>
                    </a:p>
                  </a:txBody>
                  <a:tcPr/>
                </a:tc>
                <a:extLst>
                  <a:ext uri="{0D108BD9-81ED-4DB2-BD59-A6C34878D82A}">
                    <a16:rowId xmlns="" xmlns:a16="http://schemas.microsoft.com/office/drawing/2014/main" val="10002"/>
                  </a:ext>
                </a:extLst>
              </a:tr>
              <a:tr h="1399868">
                <a:tc>
                  <a:txBody>
                    <a:bodyPr/>
                    <a:lstStyle/>
                    <a:p>
                      <a:pPr marL="0" indent="0" algn="l" defTabSz="914400" rtl="0" eaLnBrk="1" latinLnBrk="0" hangingPunct="1">
                        <a:buFont typeface="Arial" panose="020B0604020202020204" pitchFamily="34" charset="0"/>
                        <a:buNone/>
                      </a:pPr>
                      <a:r>
                        <a:rPr lang="de-CH" sz="1800" kern="1200" dirty="0">
                          <a:solidFill>
                            <a:schemeClr val="bg1"/>
                          </a:solidFill>
                          <a:latin typeface="+mn-lt"/>
                          <a:ea typeface="+mn-ea"/>
                          <a:cs typeface="+mn-cs"/>
                        </a:rPr>
                        <a:t>Bad</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Wasserfläche unverändert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Struktur unverändert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Überschneidungen in Nutzung bleiben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Nichtschwimmerbecken mit  Hubboden bringt zusätzliche Wasserfläche, flexiblere Nutzung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Spielbereich für Kleinkinder grösser</a:t>
                      </a:r>
                    </a:p>
                  </a:txBody>
                  <a:tcPr/>
                </a:tc>
                <a:extLst>
                  <a:ext uri="{0D108BD9-81ED-4DB2-BD59-A6C34878D82A}">
                    <a16:rowId xmlns="" xmlns:a16="http://schemas.microsoft.com/office/drawing/2014/main" val="10003"/>
                  </a:ext>
                </a:extLst>
              </a:tr>
              <a:tr h="1196869">
                <a:tc>
                  <a:txBody>
                    <a:bodyPr/>
                    <a:lstStyle/>
                    <a:p>
                      <a:r>
                        <a:rPr lang="de-CH" dirty="0">
                          <a:solidFill>
                            <a:schemeClr val="bg1"/>
                          </a:solidFill>
                        </a:rPr>
                        <a:t>Baustruktur</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Baustruktur wenig 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Bistro wird kleiner</a:t>
                      </a:r>
                    </a:p>
                  </a:txBody>
                  <a:tcPr>
                    <a:solidFill>
                      <a:srgbClr val="E9EDF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Grösserer  Baukörper im Übergangsbereich zur Mehrzweckhalle</a:t>
                      </a:r>
                    </a:p>
                  </a:txBody>
                  <a:tcPr>
                    <a:solidFill>
                      <a:srgbClr val="E9EDF4"/>
                    </a:solidFill>
                  </a:tcPr>
                </a:tc>
                <a:extLst>
                  <a:ext uri="{0D108BD9-81ED-4DB2-BD59-A6C34878D82A}">
                    <a16:rowId xmlns="" xmlns:a16="http://schemas.microsoft.com/office/drawing/2014/main" val="10004"/>
                  </a:ext>
                </a:extLst>
              </a:tr>
            </a:tbl>
          </a:graphicData>
        </a:graphic>
      </p:graphicFrame>
      <p:sp>
        <p:nvSpPr>
          <p:cNvPr id="5" name="Foliennummernplatzhalter 4"/>
          <p:cNvSpPr>
            <a:spLocks noGrp="1"/>
          </p:cNvSpPr>
          <p:nvPr>
            <p:ph type="sldNum" sz="quarter" idx="12"/>
          </p:nvPr>
        </p:nvSpPr>
        <p:spPr/>
        <p:txBody>
          <a:bodyPr/>
          <a:lstStyle/>
          <a:p>
            <a:fld id="{BD202FFA-86BF-484C-AC21-D72768713A46}" type="slidenum">
              <a:rPr lang="de-CH" smtClean="0"/>
              <a:t>12</a:t>
            </a:fld>
            <a:endParaRPr lang="de-CH" dirty="0"/>
          </a:p>
        </p:txBody>
      </p:sp>
      <p:sp>
        <p:nvSpPr>
          <p:cNvPr id="7" name="Pfeil nach rechts 6"/>
          <p:cNvSpPr/>
          <p:nvPr/>
        </p:nvSpPr>
        <p:spPr>
          <a:xfrm>
            <a:off x="107504" y="460055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46928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8627" y="1315060"/>
            <a:ext cx="5919717" cy="517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de-CH" dirty="0"/>
              <a:t>Grundriss heute</a:t>
            </a:r>
          </a:p>
        </p:txBody>
      </p:sp>
      <p:sp>
        <p:nvSpPr>
          <p:cNvPr id="5" name="Foliennummernplatzhalter 4"/>
          <p:cNvSpPr>
            <a:spLocks noGrp="1"/>
          </p:cNvSpPr>
          <p:nvPr>
            <p:ph type="sldNum" sz="quarter" idx="12"/>
          </p:nvPr>
        </p:nvSpPr>
        <p:spPr/>
        <p:txBody>
          <a:bodyPr/>
          <a:lstStyle/>
          <a:p>
            <a:fld id="{BD202FFA-86BF-484C-AC21-D72768713A46}" type="slidenum">
              <a:rPr lang="de-CH" smtClean="0"/>
              <a:t>13</a:t>
            </a:fld>
            <a:endParaRPr lang="de-CH"/>
          </a:p>
        </p:txBody>
      </p:sp>
      <p:sp>
        <p:nvSpPr>
          <p:cNvPr id="3" name="Pfeil nach rechts 2"/>
          <p:cNvSpPr/>
          <p:nvPr/>
        </p:nvSpPr>
        <p:spPr>
          <a:xfrm>
            <a:off x="770219" y="479715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Pfeil nach rechts 5"/>
          <p:cNvSpPr/>
          <p:nvPr/>
        </p:nvSpPr>
        <p:spPr>
          <a:xfrm>
            <a:off x="770219" y="284619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p:cNvSpPr/>
          <p:nvPr/>
        </p:nvSpPr>
        <p:spPr>
          <a:xfrm>
            <a:off x="1831700" y="1886911"/>
            <a:ext cx="1732188" cy="1974137"/>
          </a:xfrm>
          <a:prstGeom prst="rect">
            <a:avLst/>
          </a:prstGeom>
          <a:solidFill>
            <a:schemeClr val="tx2">
              <a:lumMod val="40000"/>
              <a:lumOff val="6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a:off x="1831700" y="4031356"/>
            <a:ext cx="1732188" cy="2016224"/>
          </a:xfrm>
          <a:prstGeom prst="rect">
            <a:avLst/>
          </a:prstGeom>
          <a:solidFill>
            <a:schemeClr val="tx2">
              <a:lumMod val="40000"/>
              <a:lumOff val="6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9349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 xmlns:a16="http://schemas.microsoft.com/office/drawing/2014/main" id="{E912F9D0-93B9-4252-AE4B-442E917A0C1A}"/>
              </a:ext>
            </a:extLst>
          </p:cNvPr>
          <p:cNvGraphicFramePr>
            <a:graphicFrameLocks/>
          </p:cNvGraphicFramePr>
          <p:nvPr>
            <p:extLst>
              <p:ext uri="{D42A27DB-BD31-4B8C-83A1-F6EECF244321}">
                <p14:modId xmlns:p14="http://schemas.microsoft.com/office/powerpoint/2010/main" val="3488451736"/>
              </p:ext>
            </p:extLst>
          </p:nvPr>
        </p:nvGraphicFramePr>
        <p:xfrm>
          <a:off x="539550" y="1292824"/>
          <a:ext cx="8424937" cy="5403109"/>
        </p:xfrm>
        <a:graphic>
          <a:graphicData uri="http://schemas.openxmlformats.org/drawingml/2006/table">
            <a:tbl>
              <a:tblPr firstRow="1" bandRow="1">
                <a:tableStyleId>{5C22544A-7EE6-4342-B048-85BDC9FD1C3A}</a:tableStyleId>
              </a:tblPr>
              <a:tblGrid>
                <a:gridCol w="1585554">
                  <a:extLst>
                    <a:ext uri="{9D8B030D-6E8A-4147-A177-3AD203B41FA5}">
                      <a16:colId xmlns="" xmlns:a16="http://schemas.microsoft.com/office/drawing/2014/main" val="20000"/>
                    </a:ext>
                  </a:extLst>
                </a:gridCol>
                <a:gridCol w="3171105">
                  <a:extLst>
                    <a:ext uri="{9D8B030D-6E8A-4147-A177-3AD203B41FA5}">
                      <a16:colId xmlns="" xmlns:a16="http://schemas.microsoft.com/office/drawing/2014/main" val="20001"/>
                    </a:ext>
                  </a:extLst>
                </a:gridCol>
                <a:gridCol w="3668278">
                  <a:extLst>
                    <a:ext uri="{9D8B030D-6E8A-4147-A177-3AD203B41FA5}">
                      <a16:colId xmlns="" xmlns:a16="http://schemas.microsoft.com/office/drawing/2014/main" val="20002"/>
                    </a:ext>
                  </a:extLst>
                </a:gridCol>
              </a:tblGrid>
              <a:tr h="349967">
                <a:tc>
                  <a:txBody>
                    <a:bodyPr/>
                    <a:lstStyle/>
                    <a:p>
                      <a:r>
                        <a:rPr lang="de-CH" dirty="0"/>
                        <a:t>Thema</a:t>
                      </a:r>
                    </a:p>
                  </a:txBody>
                  <a:tcPr/>
                </a:tc>
                <a:tc>
                  <a:txBody>
                    <a:bodyPr/>
                    <a:lstStyle/>
                    <a:p>
                      <a:r>
                        <a:rPr lang="de-CH" dirty="0"/>
                        <a:t>Variante Bestand </a:t>
                      </a:r>
                    </a:p>
                  </a:txBody>
                  <a:tcPr/>
                </a:tc>
                <a:tc>
                  <a:txBody>
                    <a:bodyPr/>
                    <a:lstStyle/>
                    <a:p>
                      <a:r>
                        <a:rPr lang="de-CH" dirty="0"/>
                        <a:t>Variante</a:t>
                      </a:r>
                      <a:r>
                        <a:rPr lang="de-CH" baseline="0" dirty="0"/>
                        <a:t> </a:t>
                      </a:r>
                      <a:r>
                        <a:rPr lang="de-CH" dirty="0"/>
                        <a:t>Erweiterung</a:t>
                      </a:r>
                    </a:p>
                  </a:txBody>
                  <a:tcPr/>
                </a:tc>
                <a:extLst>
                  <a:ext uri="{0D108BD9-81ED-4DB2-BD59-A6C34878D82A}">
                    <a16:rowId xmlns="" xmlns:a16="http://schemas.microsoft.com/office/drawing/2014/main" val="10000"/>
                  </a:ext>
                </a:extLst>
              </a:tr>
              <a:tr h="1662343">
                <a:tc>
                  <a:txBody>
                    <a:bodyPr/>
                    <a:lstStyle/>
                    <a:p>
                      <a:r>
                        <a:rPr lang="de-CH" dirty="0">
                          <a:solidFill>
                            <a:schemeClr val="bg1"/>
                          </a:solidFill>
                        </a:rPr>
                        <a:t>Eingangs-bereich mit</a:t>
                      </a:r>
                    </a:p>
                    <a:p>
                      <a:r>
                        <a:rPr lang="de-CH" dirty="0">
                          <a:solidFill>
                            <a:schemeClr val="bg1"/>
                          </a:solidFill>
                        </a:rPr>
                        <a:t>Bistro und</a:t>
                      </a:r>
                    </a:p>
                    <a:p>
                      <a:r>
                        <a:rPr lang="de-CH" dirty="0">
                          <a:solidFill>
                            <a:schemeClr val="bg1"/>
                          </a:solidFill>
                        </a:rPr>
                        <a:t>Kasse</a:t>
                      </a:r>
                    </a:p>
                  </a:txBody>
                  <a:tcPr>
                    <a:solidFill>
                      <a:schemeClr val="accent1"/>
                    </a:solidFill>
                  </a:tcPr>
                </a:tc>
                <a:tc>
                  <a:txBody>
                    <a:bodyPr/>
                    <a:lstStyle/>
                    <a:p>
                      <a:pPr marL="285750" indent="-285750" algn="l" defTabSz="914400" rtl="0" eaLnBrk="1" latinLnBrk="0" hangingPunct="1">
                        <a:buFont typeface="Arial" panose="020B0604020202020204" pitchFamily="34" charset="0"/>
                        <a:buChar char="•"/>
                      </a:pPr>
                      <a:r>
                        <a:rPr lang="de-CH" sz="1800" kern="1200" dirty="0">
                          <a:solidFill>
                            <a:schemeClr val="dk1"/>
                          </a:solidFill>
                          <a:latin typeface="+mn-lt"/>
                          <a:ea typeface="+mn-ea"/>
                          <a:cs typeface="+mn-cs"/>
                        </a:rPr>
                        <a:t>Kleines Bistro im Eingangsbereich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Nutzung von Personal- Synergien möglich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bleiben gleich</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Grösseres Bistro ist im Eingangsbereich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Nutzung von Personal-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Synergien möglich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grosszügig</a:t>
                      </a:r>
                    </a:p>
                  </a:txBody>
                  <a:tcPr/>
                </a:tc>
                <a:extLst>
                  <a:ext uri="{0D108BD9-81ED-4DB2-BD59-A6C34878D82A}">
                    <a16:rowId xmlns="" xmlns:a16="http://schemas.microsoft.com/office/drawing/2014/main" val="10001"/>
                  </a:ext>
                </a:extLst>
              </a:tr>
              <a:tr h="612442">
                <a:tc>
                  <a:txBody>
                    <a:bodyPr/>
                    <a:lstStyle/>
                    <a:p>
                      <a:r>
                        <a:rPr lang="de-CH" dirty="0">
                          <a:solidFill>
                            <a:schemeClr val="bg1"/>
                          </a:solidFill>
                        </a:rPr>
                        <a:t>Garderobe Nasszellen</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bleiben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Garderoben werden vergrössert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800" kern="1200" dirty="0">
                        <a:solidFill>
                          <a:schemeClr val="dk1"/>
                        </a:solidFill>
                        <a:latin typeface="+mn-lt"/>
                        <a:ea typeface="+mn-ea"/>
                        <a:cs typeface="+mn-cs"/>
                      </a:endParaRPr>
                    </a:p>
                  </a:txBody>
                  <a:tcPr/>
                </a:tc>
                <a:extLst>
                  <a:ext uri="{0D108BD9-81ED-4DB2-BD59-A6C34878D82A}">
                    <a16:rowId xmlns="" xmlns:a16="http://schemas.microsoft.com/office/drawing/2014/main" val="10002"/>
                  </a:ext>
                </a:extLst>
              </a:tr>
              <a:tr h="1399868">
                <a:tc>
                  <a:txBody>
                    <a:bodyPr/>
                    <a:lstStyle/>
                    <a:p>
                      <a:pPr marL="0" indent="0" algn="l" defTabSz="914400" rtl="0" eaLnBrk="1" latinLnBrk="0" hangingPunct="1">
                        <a:buFont typeface="Arial" panose="020B0604020202020204" pitchFamily="34" charset="0"/>
                        <a:buNone/>
                      </a:pPr>
                      <a:r>
                        <a:rPr lang="de-CH" sz="1800" kern="1200" dirty="0">
                          <a:solidFill>
                            <a:schemeClr val="bg1"/>
                          </a:solidFill>
                          <a:latin typeface="+mn-lt"/>
                          <a:ea typeface="+mn-ea"/>
                          <a:cs typeface="+mn-cs"/>
                        </a:rPr>
                        <a:t>Bad</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Wasserfläche unverändert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Struktur unverändert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Überschneidungen in Nutzung bleiben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Nichtschwimmerbecken mit  Hubboden bringt zusätzliche Wasserfläche, flexiblere Nutzung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Spielbereich für Kleinkinder grösser</a:t>
                      </a:r>
                    </a:p>
                  </a:txBody>
                  <a:tcPr/>
                </a:tc>
                <a:extLst>
                  <a:ext uri="{0D108BD9-81ED-4DB2-BD59-A6C34878D82A}">
                    <a16:rowId xmlns="" xmlns:a16="http://schemas.microsoft.com/office/drawing/2014/main" val="10003"/>
                  </a:ext>
                </a:extLst>
              </a:tr>
              <a:tr h="1196869">
                <a:tc>
                  <a:txBody>
                    <a:bodyPr/>
                    <a:lstStyle/>
                    <a:p>
                      <a:r>
                        <a:rPr lang="de-CH" dirty="0">
                          <a:solidFill>
                            <a:schemeClr val="bg1"/>
                          </a:solidFill>
                        </a:rPr>
                        <a:t>Baustruktur</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Baustruktur wenig 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Bistro wird kleiner</a:t>
                      </a:r>
                    </a:p>
                  </a:txBody>
                  <a:tcPr>
                    <a:solidFill>
                      <a:srgbClr val="E9EDF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Grösserer  Baukörper im Übergangsbereich zur Mehrzweckhalle</a:t>
                      </a:r>
                    </a:p>
                  </a:txBody>
                  <a:tcPr>
                    <a:solidFill>
                      <a:srgbClr val="E9EDF4"/>
                    </a:solidFill>
                  </a:tcPr>
                </a:tc>
                <a:extLst>
                  <a:ext uri="{0D108BD9-81ED-4DB2-BD59-A6C34878D82A}">
                    <a16:rowId xmlns="" xmlns:a16="http://schemas.microsoft.com/office/drawing/2014/main" val="10004"/>
                  </a:ext>
                </a:extLst>
              </a:tr>
            </a:tbl>
          </a:graphicData>
        </a:graphic>
      </p:graphicFrame>
      <p:sp>
        <p:nvSpPr>
          <p:cNvPr id="2" name="Titel 1"/>
          <p:cNvSpPr>
            <a:spLocks noGrp="1"/>
          </p:cNvSpPr>
          <p:nvPr>
            <p:ph type="title"/>
          </p:nvPr>
        </p:nvSpPr>
        <p:spPr>
          <a:xfrm>
            <a:off x="857351" y="656228"/>
            <a:ext cx="8100000" cy="540000"/>
          </a:xfrm>
        </p:spPr>
        <p:txBody>
          <a:bodyPr>
            <a:normAutofit fontScale="90000"/>
          </a:bodyPr>
          <a:lstStyle/>
          <a:p>
            <a:r>
              <a:rPr lang="de-CH" dirty="0"/>
              <a:t/>
            </a:r>
            <a:br>
              <a:rPr lang="de-CH" dirty="0"/>
            </a:br>
            <a:r>
              <a:rPr lang="de-CH" dirty="0"/>
              <a:t/>
            </a:r>
            <a:br>
              <a:rPr lang="de-CH" dirty="0"/>
            </a:br>
            <a:r>
              <a:rPr lang="de-CH" sz="2700" dirty="0"/>
              <a:t>Varianten- Vergleich</a:t>
            </a:r>
            <a:r>
              <a:rPr lang="de-CH" dirty="0">
                <a:solidFill>
                  <a:srgbClr val="FF0000"/>
                </a:solidFill>
              </a:rPr>
              <a:t/>
            </a:r>
            <a:br>
              <a:rPr lang="de-CH" dirty="0">
                <a:solidFill>
                  <a:srgbClr val="FF0000"/>
                </a:solidFill>
              </a:rPr>
            </a:br>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14</a:t>
            </a:fld>
            <a:endParaRPr lang="de-CH" dirty="0"/>
          </a:p>
        </p:txBody>
      </p:sp>
      <p:sp>
        <p:nvSpPr>
          <p:cNvPr id="7" name="Pfeil nach rechts 6"/>
          <p:cNvSpPr/>
          <p:nvPr/>
        </p:nvSpPr>
        <p:spPr>
          <a:xfrm>
            <a:off x="251520" y="594928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33756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8627" y="1315060"/>
            <a:ext cx="5919717" cy="517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de-CH" dirty="0"/>
              <a:t>Grundriss heute</a:t>
            </a:r>
          </a:p>
        </p:txBody>
      </p:sp>
      <p:sp>
        <p:nvSpPr>
          <p:cNvPr id="5" name="Foliennummernplatzhalter 4"/>
          <p:cNvSpPr>
            <a:spLocks noGrp="1"/>
          </p:cNvSpPr>
          <p:nvPr>
            <p:ph type="sldNum" sz="quarter" idx="12"/>
          </p:nvPr>
        </p:nvSpPr>
        <p:spPr/>
        <p:txBody>
          <a:bodyPr/>
          <a:lstStyle/>
          <a:p>
            <a:fld id="{BD202FFA-86BF-484C-AC21-D72768713A46}" type="slidenum">
              <a:rPr lang="de-CH" smtClean="0"/>
              <a:t>15</a:t>
            </a:fld>
            <a:endParaRPr lang="de-CH"/>
          </a:p>
        </p:txBody>
      </p:sp>
      <p:sp>
        <p:nvSpPr>
          <p:cNvPr id="6" name="Pfeil nach links 5"/>
          <p:cNvSpPr/>
          <p:nvPr/>
        </p:nvSpPr>
        <p:spPr>
          <a:xfrm>
            <a:off x="2035228" y="486916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FF0000"/>
              </a:solidFill>
            </a:endParaRPr>
          </a:p>
        </p:txBody>
      </p:sp>
      <p:sp>
        <p:nvSpPr>
          <p:cNvPr id="7" name="Pfeil nach rechts 6"/>
          <p:cNvSpPr/>
          <p:nvPr/>
        </p:nvSpPr>
        <p:spPr>
          <a:xfrm>
            <a:off x="7581719" y="267430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7633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173" y="764704"/>
            <a:ext cx="8100000" cy="540000"/>
          </a:xfrm>
        </p:spPr>
        <p:txBody>
          <a:bodyPr>
            <a:normAutofit fontScale="90000"/>
          </a:bodyPr>
          <a:lstStyle/>
          <a:p>
            <a:r>
              <a:rPr lang="de-CH" dirty="0"/>
              <a:t/>
            </a:r>
            <a:br>
              <a:rPr lang="de-CH" dirty="0"/>
            </a:br>
            <a:r>
              <a:rPr lang="de-CH" dirty="0"/>
              <a:t>Vor- und Nachteile</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589024516"/>
              </p:ext>
            </p:extLst>
          </p:nvPr>
        </p:nvGraphicFramePr>
        <p:xfrm>
          <a:off x="467545" y="1556793"/>
          <a:ext cx="8352928" cy="5167922"/>
        </p:xfrm>
        <a:graphic>
          <a:graphicData uri="http://schemas.openxmlformats.org/drawingml/2006/table">
            <a:tbl>
              <a:tblPr firstRow="1" firstCol="1" bandRow="1">
                <a:tableStyleId>{5C22544A-7EE6-4342-B048-85BDC9FD1C3A}</a:tableStyleId>
              </a:tblPr>
              <a:tblGrid>
                <a:gridCol w="1758179">
                  <a:extLst>
                    <a:ext uri="{9D8B030D-6E8A-4147-A177-3AD203B41FA5}">
                      <a16:colId xmlns="" xmlns:a16="http://schemas.microsoft.com/office/drawing/2014/main" val="20000"/>
                    </a:ext>
                  </a:extLst>
                </a:gridCol>
                <a:gridCol w="3274366">
                  <a:extLst>
                    <a:ext uri="{9D8B030D-6E8A-4147-A177-3AD203B41FA5}">
                      <a16:colId xmlns="" xmlns:a16="http://schemas.microsoft.com/office/drawing/2014/main" val="20001"/>
                    </a:ext>
                  </a:extLst>
                </a:gridCol>
                <a:gridCol w="3320383">
                  <a:extLst>
                    <a:ext uri="{9D8B030D-6E8A-4147-A177-3AD203B41FA5}">
                      <a16:colId xmlns="" xmlns:a16="http://schemas.microsoft.com/office/drawing/2014/main" val="20002"/>
                    </a:ext>
                  </a:extLst>
                </a:gridCol>
              </a:tblGrid>
              <a:tr h="354983">
                <a:tc>
                  <a:txBody>
                    <a:bodyPr/>
                    <a:lstStyle/>
                    <a:p>
                      <a:pPr>
                        <a:spcAft>
                          <a:spcPts val="0"/>
                        </a:spcAft>
                      </a:pPr>
                      <a:r>
                        <a:rPr lang="de-CH" sz="2000" dirty="0">
                          <a:effectLst/>
                        </a:rPr>
                        <a:t>Thema</a:t>
                      </a:r>
                    </a:p>
                  </a:txBody>
                  <a:tcPr marL="68580" marR="68580" marT="0" marB="0" anchor="ctr"/>
                </a:tc>
                <a:tc>
                  <a:txBody>
                    <a:bodyPr/>
                    <a:lstStyle/>
                    <a:p>
                      <a:pPr>
                        <a:spcAft>
                          <a:spcPts val="0"/>
                        </a:spcAft>
                      </a:pPr>
                      <a:r>
                        <a:rPr lang="de-CH" sz="2000" dirty="0">
                          <a:effectLst/>
                        </a:rPr>
                        <a:t>Variante </a:t>
                      </a:r>
                      <a:r>
                        <a:rPr lang="de-CH" sz="2000" dirty="0" smtClean="0">
                          <a:effectLst/>
                        </a:rPr>
                        <a:t> Bestand</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de-CH" sz="2000" dirty="0">
                          <a:effectLst/>
                        </a:rPr>
                        <a:t>Variante Erweiterung</a:t>
                      </a:r>
                    </a:p>
                  </a:txBody>
                  <a:tcPr marL="68580" marR="68580" marT="0" marB="0" anchor="ctr"/>
                </a:tc>
                <a:extLst>
                  <a:ext uri="{0D108BD9-81ED-4DB2-BD59-A6C34878D82A}">
                    <a16:rowId xmlns="" xmlns:a16="http://schemas.microsoft.com/office/drawing/2014/main" val="10000"/>
                  </a:ext>
                </a:extLst>
              </a:tr>
              <a:tr h="1861556">
                <a:tc>
                  <a:txBody>
                    <a:bodyPr/>
                    <a:lstStyle/>
                    <a:p>
                      <a:pPr>
                        <a:spcAft>
                          <a:spcPts val="0"/>
                        </a:spcAft>
                      </a:pPr>
                      <a:r>
                        <a:rPr lang="de-CH" sz="2000" dirty="0">
                          <a:effectLst/>
                        </a:rPr>
                        <a:t>Platz-verhältnisse</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spcAft>
                          <a:spcPts val="0"/>
                        </a:spcAft>
                        <a:buFont typeface="Arial" panose="020B0604020202020204" pitchFamily="34" charset="0"/>
                        <a:buChar char="•"/>
                      </a:pPr>
                      <a:r>
                        <a:rPr lang="de-CH" sz="2000" dirty="0">
                          <a:effectLst/>
                        </a:rPr>
                        <a:t>Keine Trennung von Schul- und öffentlichen Kursen</a:t>
                      </a:r>
                    </a:p>
                    <a:p>
                      <a:pPr marL="342900" lvl="0" indent="-342900">
                        <a:spcAft>
                          <a:spcPts val="0"/>
                        </a:spcAft>
                        <a:buFont typeface="Arial" panose="020B0604020202020204" pitchFamily="34" charset="0"/>
                        <a:buChar char="•"/>
                      </a:pPr>
                      <a:r>
                        <a:rPr lang="de-CH" sz="2000" dirty="0">
                          <a:effectLst/>
                        </a:rPr>
                        <a:t>Garderobenverhältnisse gleichbleibend</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defTabSz="914400" rtl="0" eaLnBrk="1" latinLnBrk="0" hangingPunct="1">
                        <a:spcAft>
                          <a:spcPts val="0"/>
                        </a:spcAft>
                        <a:buFont typeface="Arial" panose="020B0604020202020204" pitchFamily="34" charset="0"/>
                        <a:buChar char="•"/>
                      </a:pPr>
                      <a:r>
                        <a:rPr lang="de-CH" sz="2000" kern="1200" dirty="0">
                          <a:solidFill>
                            <a:schemeClr val="dk1"/>
                          </a:solidFill>
                          <a:effectLst/>
                          <a:latin typeface="+mn-lt"/>
                          <a:ea typeface="+mn-ea"/>
                          <a:cs typeface="+mn-cs"/>
                        </a:rPr>
                        <a:t>Trennung der Bereiche Schule und Kurse möglich</a:t>
                      </a:r>
                    </a:p>
                    <a:p>
                      <a:pPr marL="342900" lvl="0" indent="-342900" algn="l" defTabSz="914400" rtl="0" eaLnBrk="1" latinLnBrk="0" hangingPunct="1">
                        <a:spcAft>
                          <a:spcPts val="0"/>
                        </a:spcAft>
                        <a:buFont typeface="Arial" panose="020B0604020202020204" pitchFamily="34" charset="0"/>
                        <a:buChar char="•"/>
                      </a:pPr>
                      <a:r>
                        <a:rPr lang="de-CH" sz="2000" kern="1200" dirty="0">
                          <a:solidFill>
                            <a:schemeClr val="dk1"/>
                          </a:solidFill>
                          <a:effectLst/>
                          <a:latin typeface="+mn-lt"/>
                          <a:ea typeface="+mn-ea"/>
                          <a:cs typeface="+mn-cs"/>
                        </a:rPr>
                        <a:t>grosszügigere Garderoben</a:t>
                      </a:r>
                    </a:p>
                    <a:p>
                      <a:pPr marL="342900" lvl="0" indent="-342900" algn="l" defTabSz="914400" rtl="0" eaLnBrk="1" latinLnBrk="0" hangingPunct="1">
                        <a:spcAft>
                          <a:spcPts val="0"/>
                        </a:spcAft>
                        <a:buFont typeface="Arial" panose="020B0604020202020204" pitchFamily="34" charset="0"/>
                        <a:buChar char="•"/>
                      </a:pPr>
                      <a:r>
                        <a:rPr lang="de-CH" sz="2000" kern="1200" dirty="0">
                          <a:solidFill>
                            <a:schemeClr val="dk1"/>
                          </a:solidFill>
                          <a:effectLst/>
                          <a:latin typeface="+mn-lt"/>
                          <a:ea typeface="+mn-ea"/>
                          <a:cs typeface="+mn-cs"/>
                        </a:rPr>
                        <a:t>mehr Nutzfläche</a:t>
                      </a:r>
                    </a:p>
                    <a:p>
                      <a:pPr marL="342900" lvl="0" indent="-342900" algn="l" defTabSz="914400" rtl="0" eaLnBrk="1" latinLnBrk="0" hangingPunct="1">
                        <a:spcAft>
                          <a:spcPts val="0"/>
                        </a:spcAft>
                        <a:buFont typeface="Arial" panose="020B0604020202020204" pitchFamily="34" charset="0"/>
                        <a:buChar char="•"/>
                      </a:pPr>
                      <a:r>
                        <a:rPr lang="de-CH" sz="2000" kern="1200" dirty="0">
                          <a:solidFill>
                            <a:schemeClr val="dk1"/>
                          </a:solidFill>
                          <a:effectLst/>
                          <a:latin typeface="+mn-lt"/>
                          <a:ea typeface="+mn-ea"/>
                          <a:cs typeface="+mn-cs"/>
                        </a:rPr>
                        <a:t>Kleinkinderbereich grösser</a:t>
                      </a:r>
                    </a:p>
                  </a:txBody>
                  <a:tcPr marL="68580" marR="68580" marT="0" marB="0" anchor="ctr"/>
                </a:tc>
                <a:extLst>
                  <a:ext uri="{0D108BD9-81ED-4DB2-BD59-A6C34878D82A}">
                    <a16:rowId xmlns="" xmlns:a16="http://schemas.microsoft.com/office/drawing/2014/main" val="10001"/>
                  </a:ext>
                </a:extLst>
              </a:tr>
              <a:tr h="930778">
                <a:tc>
                  <a:txBody>
                    <a:bodyPr/>
                    <a:lstStyle/>
                    <a:p>
                      <a:pPr>
                        <a:spcAft>
                          <a:spcPts val="0"/>
                        </a:spcAft>
                      </a:pPr>
                      <a:r>
                        <a:rPr lang="de-CH" sz="2000" dirty="0">
                          <a:effectLst/>
                        </a:rPr>
                        <a:t>Attraktivität </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defTabSz="914400" rtl="0" eaLnBrk="1" latinLnBrk="0" hangingPunct="1">
                        <a:spcAft>
                          <a:spcPts val="0"/>
                        </a:spcAft>
                        <a:buFont typeface="Arial" panose="020B0604020202020204" pitchFamily="34" charset="0"/>
                        <a:buChar char="•"/>
                      </a:pPr>
                      <a:r>
                        <a:rPr lang="de-CH" sz="2000" kern="1200" dirty="0">
                          <a:solidFill>
                            <a:schemeClr val="dk1"/>
                          </a:solidFill>
                          <a:effectLst/>
                          <a:latin typeface="+mn-lt"/>
                          <a:ea typeface="+mn-ea"/>
                          <a:cs typeface="+mn-cs"/>
                        </a:rPr>
                        <a:t>Keine Attraktivitätssteigerung gegenüber heute </a:t>
                      </a:r>
                    </a:p>
                  </a:txBody>
                  <a:tcPr marL="68580" marR="68580" marT="0" marB="0" anchor="ctr"/>
                </a:tc>
                <a:tc>
                  <a:txBody>
                    <a:bodyPr/>
                    <a:lstStyle/>
                    <a:p>
                      <a:pPr marL="342900" lvl="0" indent="-342900" algn="l" defTabSz="914400" rtl="0" eaLnBrk="1" latinLnBrk="0" hangingPunct="1">
                        <a:spcAft>
                          <a:spcPts val="0"/>
                        </a:spcAft>
                        <a:buFont typeface="Arial" panose="020B0604020202020204" pitchFamily="34" charset="0"/>
                        <a:buChar char="•"/>
                      </a:pPr>
                      <a:r>
                        <a:rPr lang="de-CH" sz="2000" kern="1200" dirty="0" smtClean="0">
                          <a:solidFill>
                            <a:schemeClr val="dk1"/>
                          </a:solidFill>
                          <a:effectLst/>
                          <a:latin typeface="+mn-lt"/>
                          <a:ea typeface="+mn-ea"/>
                          <a:cs typeface="+mn-cs"/>
                        </a:rPr>
                        <a:t>Attraktivitätssteigerung </a:t>
                      </a:r>
                      <a:endParaRPr lang="de-CH" sz="2000" kern="1200" dirty="0">
                        <a:solidFill>
                          <a:schemeClr val="dk1"/>
                        </a:solidFill>
                        <a:effectLst/>
                        <a:latin typeface="+mn-lt"/>
                        <a:ea typeface="+mn-ea"/>
                        <a:cs typeface="+mn-cs"/>
                      </a:endParaRPr>
                    </a:p>
                    <a:p>
                      <a:pPr marL="342900" lvl="0" indent="-342900" algn="l" defTabSz="914400" rtl="0" eaLnBrk="1" latinLnBrk="0" hangingPunct="1">
                        <a:spcAft>
                          <a:spcPts val="0"/>
                        </a:spcAft>
                        <a:buFont typeface="Arial" panose="020B0604020202020204" pitchFamily="34" charset="0"/>
                        <a:buChar char="•"/>
                      </a:pPr>
                      <a:r>
                        <a:rPr lang="de-CH" sz="2000" kern="1200" dirty="0">
                          <a:solidFill>
                            <a:schemeClr val="dk1"/>
                          </a:solidFill>
                          <a:effectLst/>
                          <a:latin typeface="+mn-lt"/>
                          <a:ea typeface="+mn-ea"/>
                          <a:cs typeface="+mn-cs"/>
                        </a:rPr>
                        <a:t>besseres Freizeitangebot</a:t>
                      </a:r>
                    </a:p>
                  </a:txBody>
                  <a:tcPr marL="68580" marR="68580" marT="0" marB="0" anchor="ctr"/>
                </a:tc>
                <a:extLst>
                  <a:ext uri="{0D108BD9-81ED-4DB2-BD59-A6C34878D82A}">
                    <a16:rowId xmlns="" xmlns:a16="http://schemas.microsoft.com/office/drawing/2014/main" val="10002"/>
                  </a:ext>
                </a:extLst>
              </a:tr>
              <a:tr h="709965">
                <a:tc>
                  <a:txBody>
                    <a:bodyPr/>
                    <a:lstStyle/>
                    <a:p>
                      <a:pPr>
                        <a:spcAft>
                          <a:spcPts val="0"/>
                        </a:spcAft>
                      </a:pPr>
                      <a:r>
                        <a:rPr lang="de-CH" sz="2000" dirty="0">
                          <a:effectLst/>
                        </a:rPr>
                        <a:t>Besucher-zahlen</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defTabSz="914400" rtl="0" eaLnBrk="1" latinLnBrk="0" hangingPunct="1">
                        <a:spcAft>
                          <a:spcPts val="0"/>
                        </a:spcAft>
                        <a:buFont typeface="Arial" panose="020B0604020202020204" pitchFamily="34" charset="0"/>
                        <a:buChar char="•"/>
                      </a:pPr>
                      <a:r>
                        <a:rPr lang="de-CH" sz="2000" kern="1200" dirty="0">
                          <a:solidFill>
                            <a:schemeClr val="dk1"/>
                          </a:solidFill>
                          <a:effectLst/>
                          <a:latin typeface="+mn-lt"/>
                          <a:ea typeface="+mn-ea"/>
                          <a:cs typeface="+mn-cs"/>
                        </a:rPr>
                        <a:t>Eher Rückläufig, da keine nennenswerten Neuerung</a:t>
                      </a:r>
                    </a:p>
                  </a:txBody>
                  <a:tcPr marL="68580" marR="68580" marT="0" marB="0" anchor="ctr"/>
                </a:tc>
                <a:tc>
                  <a:txBody>
                    <a:bodyPr/>
                    <a:lstStyle/>
                    <a:p>
                      <a:pPr marL="342900" lvl="0" indent="-342900" algn="l" defTabSz="914400" rtl="0" eaLnBrk="1" latinLnBrk="0" hangingPunct="1">
                        <a:spcAft>
                          <a:spcPts val="0"/>
                        </a:spcAft>
                        <a:buFont typeface="Arial" panose="020B0604020202020204" pitchFamily="34" charset="0"/>
                        <a:buChar char="•"/>
                      </a:pPr>
                      <a:r>
                        <a:rPr lang="de-CH" sz="2000" kern="1200" dirty="0">
                          <a:solidFill>
                            <a:schemeClr val="dk1"/>
                          </a:solidFill>
                          <a:effectLst/>
                          <a:latin typeface="+mn-lt"/>
                          <a:ea typeface="+mn-ea"/>
                          <a:cs typeface="+mn-cs"/>
                        </a:rPr>
                        <a:t>Eher höhere Frequenzen zusätzliche Kurse möglich</a:t>
                      </a:r>
                    </a:p>
                  </a:txBody>
                  <a:tcPr marL="68580" marR="68580" marT="0" marB="0" anchor="ctr"/>
                </a:tc>
                <a:extLst>
                  <a:ext uri="{0D108BD9-81ED-4DB2-BD59-A6C34878D82A}">
                    <a16:rowId xmlns="" xmlns:a16="http://schemas.microsoft.com/office/drawing/2014/main" val="10003"/>
                  </a:ext>
                </a:extLst>
              </a:tr>
              <a:tr h="1183276">
                <a:tc>
                  <a:txBody>
                    <a:bodyPr/>
                    <a:lstStyle/>
                    <a:p>
                      <a:pPr marL="0" lvl="0" indent="0" algn="l" defTabSz="914400" rtl="0" eaLnBrk="1" latinLnBrk="0" hangingPunct="1">
                        <a:spcAft>
                          <a:spcPts val="0"/>
                        </a:spcAft>
                        <a:buFont typeface="Arial" panose="020B0604020202020204" pitchFamily="34" charset="0"/>
                        <a:buNone/>
                      </a:pPr>
                      <a:r>
                        <a:rPr lang="de-CH" sz="2000" b="1" kern="1200" dirty="0">
                          <a:solidFill>
                            <a:schemeClr val="lt1"/>
                          </a:solidFill>
                          <a:effectLst/>
                          <a:latin typeface="+mn-lt"/>
                          <a:ea typeface="+mn-ea"/>
                          <a:cs typeface="+mn-cs"/>
                        </a:rPr>
                        <a:t>Öffnungs-zeiten für die Öffentlichkeit</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2000" kern="1200" dirty="0">
                          <a:solidFill>
                            <a:schemeClr val="dk1"/>
                          </a:solidFill>
                          <a:effectLst/>
                          <a:latin typeface="+mn-lt"/>
                          <a:ea typeface="+mn-ea"/>
                          <a:cs typeface="+mn-cs"/>
                        </a:rPr>
                        <a:t>unverändert</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2000" kern="1200" dirty="0">
                          <a:solidFill>
                            <a:schemeClr val="dk1"/>
                          </a:solidFill>
                          <a:effectLst/>
                          <a:latin typeface="+mn-lt"/>
                          <a:ea typeface="+mn-ea"/>
                          <a:cs typeface="+mn-cs"/>
                        </a:rPr>
                        <a:t>länger, da öffentliches Schwimmen</a:t>
                      </a:r>
                      <a:r>
                        <a:rPr lang="de-CH" sz="2000" kern="1200" baseline="0" dirty="0">
                          <a:solidFill>
                            <a:schemeClr val="dk1"/>
                          </a:solidFill>
                          <a:effectLst/>
                          <a:latin typeface="+mn-lt"/>
                          <a:ea typeface="+mn-ea"/>
                          <a:cs typeface="+mn-cs"/>
                        </a:rPr>
                        <a:t>, </a:t>
                      </a:r>
                      <a:r>
                        <a:rPr lang="de-CH" sz="2000" kern="1200" dirty="0">
                          <a:solidFill>
                            <a:schemeClr val="dk1"/>
                          </a:solidFill>
                          <a:effectLst/>
                          <a:latin typeface="+mn-lt"/>
                          <a:ea typeface="+mn-ea"/>
                          <a:cs typeface="+mn-cs"/>
                        </a:rPr>
                        <a:t>Schulschwimmen, Kurse parallel möglich</a:t>
                      </a:r>
                    </a:p>
                  </a:txBody>
                  <a:tcPr/>
                </a:tc>
                <a:extLst>
                  <a:ext uri="{0D108BD9-81ED-4DB2-BD59-A6C34878D82A}">
                    <a16:rowId xmlns="" xmlns:a16="http://schemas.microsoft.com/office/drawing/2014/main" val="10004"/>
                  </a:ext>
                </a:extLst>
              </a:tr>
            </a:tbl>
          </a:graphicData>
        </a:graphic>
      </p:graphicFrame>
      <p:sp>
        <p:nvSpPr>
          <p:cNvPr id="5" name="Foliennummernplatzhalter 4"/>
          <p:cNvSpPr>
            <a:spLocks noGrp="1"/>
          </p:cNvSpPr>
          <p:nvPr>
            <p:ph type="sldNum" sz="quarter" idx="12"/>
          </p:nvPr>
        </p:nvSpPr>
        <p:spPr/>
        <p:txBody>
          <a:bodyPr/>
          <a:lstStyle/>
          <a:p>
            <a:fld id="{BD202FFA-86BF-484C-AC21-D72768713A46}" type="slidenum">
              <a:rPr lang="de-CH" smtClean="0"/>
              <a:t>16</a:t>
            </a:fld>
            <a:endParaRPr lang="de-CH"/>
          </a:p>
        </p:txBody>
      </p:sp>
    </p:spTree>
    <p:extLst>
      <p:ext uri="{BB962C8B-B14F-4D97-AF65-F5344CB8AC3E}">
        <p14:creationId xmlns:p14="http://schemas.microsoft.com/office/powerpoint/2010/main" val="29210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7173" y="764704"/>
            <a:ext cx="8100000" cy="540000"/>
          </a:xfrm>
        </p:spPr>
        <p:txBody>
          <a:bodyPr>
            <a:normAutofit fontScale="90000"/>
          </a:bodyPr>
          <a:lstStyle/>
          <a:p>
            <a:r>
              <a:rPr lang="de-CH" dirty="0"/>
              <a:t/>
            </a:r>
            <a:br>
              <a:rPr lang="de-CH" dirty="0"/>
            </a:br>
            <a:r>
              <a:rPr lang="de-CH" dirty="0"/>
              <a:t>Vor- und Nachteile</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937250558"/>
              </p:ext>
            </p:extLst>
          </p:nvPr>
        </p:nvGraphicFramePr>
        <p:xfrm>
          <a:off x="395536" y="1772817"/>
          <a:ext cx="8561637" cy="3070055"/>
        </p:xfrm>
        <a:graphic>
          <a:graphicData uri="http://schemas.openxmlformats.org/drawingml/2006/table">
            <a:tbl>
              <a:tblPr firstRow="1" firstCol="1" bandRow="1">
                <a:tableStyleId>{5C22544A-7EE6-4342-B048-85BDC9FD1C3A}</a:tableStyleId>
              </a:tblPr>
              <a:tblGrid>
                <a:gridCol w="1802109">
                  <a:extLst>
                    <a:ext uri="{9D8B030D-6E8A-4147-A177-3AD203B41FA5}">
                      <a16:colId xmlns="" xmlns:a16="http://schemas.microsoft.com/office/drawing/2014/main" val="20000"/>
                    </a:ext>
                  </a:extLst>
                </a:gridCol>
                <a:gridCol w="3356181">
                  <a:extLst>
                    <a:ext uri="{9D8B030D-6E8A-4147-A177-3AD203B41FA5}">
                      <a16:colId xmlns="" xmlns:a16="http://schemas.microsoft.com/office/drawing/2014/main" val="20001"/>
                    </a:ext>
                  </a:extLst>
                </a:gridCol>
                <a:gridCol w="3403347">
                  <a:extLst>
                    <a:ext uri="{9D8B030D-6E8A-4147-A177-3AD203B41FA5}">
                      <a16:colId xmlns="" xmlns:a16="http://schemas.microsoft.com/office/drawing/2014/main" val="20002"/>
                    </a:ext>
                  </a:extLst>
                </a:gridCol>
              </a:tblGrid>
              <a:tr h="432047">
                <a:tc>
                  <a:txBody>
                    <a:bodyPr/>
                    <a:lstStyle/>
                    <a:p>
                      <a:pPr>
                        <a:spcAft>
                          <a:spcPts val="0"/>
                        </a:spcAft>
                      </a:pPr>
                      <a:r>
                        <a:rPr lang="de-CH" sz="2000" dirty="0">
                          <a:effectLst/>
                        </a:rPr>
                        <a:t>Thema</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de-CH" sz="2000" dirty="0">
                          <a:effectLst/>
                        </a:rPr>
                        <a:t>Variante </a:t>
                      </a:r>
                      <a:r>
                        <a:rPr lang="de-CH" sz="2000" dirty="0" smtClean="0">
                          <a:effectLst/>
                        </a:rPr>
                        <a:t>Bestand</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de-CH" sz="2000">
                          <a:effectLst/>
                        </a:rPr>
                        <a:t>Variante Erweiterung</a:t>
                      </a:r>
                      <a:endParaRPr lang="de-CH"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1287935">
                <a:tc>
                  <a:txBody>
                    <a:bodyPr/>
                    <a:lstStyle/>
                    <a:p>
                      <a:pPr>
                        <a:spcAft>
                          <a:spcPts val="0"/>
                        </a:spcAft>
                      </a:pPr>
                      <a:r>
                        <a:rPr lang="de-CH" sz="2000" dirty="0">
                          <a:effectLst/>
                        </a:rPr>
                        <a:t>Investitions-kosten</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endParaRPr lang="de-CH" sz="2000" dirty="0">
                        <a:effectLst/>
                      </a:endParaRPr>
                    </a:p>
                    <a:p>
                      <a:pPr>
                        <a:spcAft>
                          <a:spcPts val="0"/>
                        </a:spcAft>
                      </a:pPr>
                      <a:r>
                        <a:rPr lang="de-CH" sz="2000" dirty="0">
                          <a:effectLst/>
                        </a:rPr>
                        <a:t>Vergleichsweise hohe Investitions- Kosten CHF 9 Mio.</a:t>
                      </a:r>
                    </a:p>
                    <a:p>
                      <a:pPr>
                        <a:spcAft>
                          <a:spcPts val="0"/>
                        </a:spcAft>
                      </a:pPr>
                      <a:r>
                        <a:rPr lang="de-CH" sz="2000" dirty="0">
                          <a:effectLst/>
                        </a:rPr>
                        <a:t>für wenig Mehrwert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2000" dirty="0">
                          <a:effectLst/>
                        </a:rPr>
                        <a:t>(ca. 3-4 Steuerprozente) </a:t>
                      </a:r>
                    </a:p>
                    <a:p>
                      <a:pPr>
                        <a:spcAft>
                          <a:spcPts val="0"/>
                        </a:spcAft>
                      </a:pP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de-CH" sz="2000" dirty="0">
                          <a:effectLst/>
                        </a:rPr>
                        <a:t>Hohe Investitionskosten von CHF 13.5 Mio.</a:t>
                      </a:r>
                    </a:p>
                    <a:p>
                      <a:pPr>
                        <a:spcAft>
                          <a:spcPts val="0"/>
                        </a:spcAft>
                      </a:pPr>
                      <a:r>
                        <a:rPr lang="de-CH" sz="2000" dirty="0">
                          <a:effectLst/>
                        </a:rPr>
                        <a:t>(ca.</a:t>
                      </a:r>
                      <a:r>
                        <a:rPr lang="de-CH" sz="2000" baseline="0" dirty="0">
                          <a:effectLst/>
                        </a:rPr>
                        <a:t> </a:t>
                      </a:r>
                      <a:r>
                        <a:rPr lang="de-CH" sz="2000" baseline="0" dirty="0" smtClean="0">
                          <a:effectLst/>
                        </a:rPr>
                        <a:t>4-5</a:t>
                      </a:r>
                      <a:r>
                        <a:rPr lang="de-CH" sz="2000" dirty="0" smtClean="0">
                          <a:effectLst/>
                        </a:rPr>
                        <a:t> </a:t>
                      </a:r>
                      <a:r>
                        <a:rPr lang="de-CH" sz="2000" dirty="0">
                          <a:effectLst/>
                        </a:rPr>
                        <a:t>Steuerprozente)</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809208">
                <a:tc>
                  <a:txBody>
                    <a:bodyPr/>
                    <a:lstStyle/>
                    <a:p>
                      <a:pPr>
                        <a:spcAft>
                          <a:spcPts val="0"/>
                        </a:spcAft>
                      </a:pPr>
                      <a:r>
                        <a:rPr lang="de-CH" sz="2000" dirty="0">
                          <a:effectLst/>
                        </a:rPr>
                        <a:t>Betriebskosten</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de-CH" sz="2000" dirty="0">
                          <a:effectLst/>
                        </a:rPr>
                        <a:t>leicht tiefer</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de-CH" sz="2000" dirty="0">
                          <a:effectLst/>
                        </a:rPr>
                        <a:t>höher</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5" name="Foliennummernplatzhalter 4"/>
          <p:cNvSpPr>
            <a:spLocks noGrp="1"/>
          </p:cNvSpPr>
          <p:nvPr>
            <p:ph type="sldNum" sz="quarter" idx="12"/>
          </p:nvPr>
        </p:nvSpPr>
        <p:spPr/>
        <p:txBody>
          <a:bodyPr/>
          <a:lstStyle/>
          <a:p>
            <a:fld id="{BD202FFA-86BF-484C-AC21-D72768713A46}" type="slidenum">
              <a:rPr lang="de-CH" smtClean="0"/>
              <a:t>17</a:t>
            </a:fld>
            <a:endParaRPr lang="de-CH"/>
          </a:p>
        </p:txBody>
      </p:sp>
    </p:spTree>
    <p:extLst>
      <p:ext uri="{BB962C8B-B14F-4D97-AF65-F5344CB8AC3E}">
        <p14:creationId xmlns:p14="http://schemas.microsoft.com/office/powerpoint/2010/main" val="3486028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bei beiden Varianten gleich?</a:t>
            </a:r>
          </a:p>
        </p:txBody>
      </p:sp>
      <p:sp>
        <p:nvSpPr>
          <p:cNvPr id="3" name="Inhaltsplatzhalter 2"/>
          <p:cNvSpPr>
            <a:spLocks noGrp="1"/>
          </p:cNvSpPr>
          <p:nvPr>
            <p:ph idx="1"/>
          </p:nvPr>
        </p:nvSpPr>
        <p:spPr>
          <a:xfrm>
            <a:off x="848268" y="1988840"/>
            <a:ext cx="8100000" cy="4139960"/>
          </a:xfrm>
        </p:spPr>
        <p:txBody>
          <a:bodyPr/>
          <a:lstStyle/>
          <a:p>
            <a:r>
              <a:rPr lang="de-CH" dirty="0"/>
              <a:t>Umbauplanung</a:t>
            </a:r>
          </a:p>
          <a:p>
            <a:r>
              <a:rPr lang="de-CH" dirty="0"/>
              <a:t>Umbauphase</a:t>
            </a:r>
          </a:p>
          <a:p>
            <a:r>
              <a:rPr lang="de-CH" dirty="0"/>
              <a:t>Alternativsuche für Schulschwimmen </a:t>
            </a:r>
          </a:p>
          <a:p>
            <a:r>
              <a:rPr lang="de-CH" dirty="0"/>
              <a:t>Lösungen fürs Personal</a:t>
            </a:r>
          </a:p>
          <a:p>
            <a:r>
              <a:rPr lang="de-CH" dirty="0"/>
              <a:t>Tariferhöhung</a:t>
            </a:r>
          </a:p>
          <a:p>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18</a:t>
            </a:fld>
            <a:endParaRPr lang="de-CH"/>
          </a:p>
        </p:txBody>
      </p:sp>
    </p:spTree>
    <p:extLst>
      <p:ext uri="{BB962C8B-B14F-4D97-AF65-F5344CB8AC3E}">
        <p14:creationId xmlns:p14="http://schemas.microsoft.com/office/powerpoint/2010/main" val="1494812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7854" y="-387424"/>
            <a:ext cx="8102908" cy="1872208"/>
          </a:xfrm>
        </p:spPr>
        <p:txBody>
          <a:bodyPr>
            <a:normAutofit/>
          </a:bodyPr>
          <a:lstStyle/>
          <a:p>
            <a:r>
              <a:rPr lang="de-CH" dirty="0"/>
              <a:t>	</a:t>
            </a:r>
            <a:br>
              <a:rPr lang="de-CH" dirty="0"/>
            </a:br>
            <a:r>
              <a:rPr lang="de-CH" dirty="0"/>
              <a:t/>
            </a:r>
            <a:br>
              <a:rPr lang="de-CH" dirty="0"/>
            </a:br>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19</a:t>
            </a:fld>
            <a:endParaRPr lang="de-CH"/>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619356065"/>
              </p:ext>
            </p:extLst>
          </p:nvPr>
        </p:nvGraphicFramePr>
        <p:xfrm>
          <a:off x="827585" y="908720"/>
          <a:ext cx="7992887" cy="4707256"/>
        </p:xfrm>
        <a:graphic>
          <a:graphicData uri="http://schemas.openxmlformats.org/drawingml/2006/table">
            <a:tbl>
              <a:tblPr firstRow="1" firstCol="1" bandRow="1">
                <a:tableStyleId>{5C22544A-7EE6-4342-B048-85BDC9FD1C3A}</a:tableStyleId>
              </a:tblPr>
              <a:tblGrid>
                <a:gridCol w="2298812">
                  <a:extLst>
                    <a:ext uri="{9D8B030D-6E8A-4147-A177-3AD203B41FA5}">
                      <a16:colId xmlns="" xmlns:a16="http://schemas.microsoft.com/office/drawing/2014/main" val="20000"/>
                    </a:ext>
                  </a:extLst>
                </a:gridCol>
                <a:gridCol w="1805643">
                  <a:extLst>
                    <a:ext uri="{9D8B030D-6E8A-4147-A177-3AD203B41FA5}">
                      <a16:colId xmlns="" xmlns:a16="http://schemas.microsoft.com/office/drawing/2014/main" val="20001"/>
                    </a:ext>
                  </a:extLst>
                </a:gridCol>
                <a:gridCol w="1872208">
                  <a:extLst>
                    <a:ext uri="{9D8B030D-6E8A-4147-A177-3AD203B41FA5}">
                      <a16:colId xmlns="" xmlns:a16="http://schemas.microsoft.com/office/drawing/2014/main" val="20002"/>
                    </a:ext>
                  </a:extLst>
                </a:gridCol>
                <a:gridCol w="2016224">
                  <a:extLst>
                    <a:ext uri="{9D8B030D-6E8A-4147-A177-3AD203B41FA5}">
                      <a16:colId xmlns="" xmlns:a16="http://schemas.microsoft.com/office/drawing/2014/main" val="20003"/>
                    </a:ext>
                  </a:extLst>
                </a:gridCol>
              </a:tblGrid>
              <a:tr h="788488">
                <a:tc>
                  <a:txBody>
                    <a:bodyPr/>
                    <a:lstStyle/>
                    <a:p>
                      <a:pPr>
                        <a:spcAft>
                          <a:spcPts val="0"/>
                        </a:spcAft>
                      </a:pPr>
                      <a:r>
                        <a:rPr lang="de-CH" sz="1800" dirty="0">
                          <a:effectLst/>
                        </a:rPr>
                        <a:t>Thema</a:t>
                      </a:r>
                      <a:endParaRPr lang="de-CH" sz="1800" dirty="0">
                        <a:effectLst/>
                        <a:latin typeface="Arial"/>
                        <a:ea typeface="Times New Roman"/>
                        <a:cs typeface="Times New Roman"/>
                      </a:endParaRPr>
                    </a:p>
                  </a:txBody>
                  <a:tcPr marL="68580" marR="68580" marT="0" marB="0" anchor="ctr"/>
                </a:tc>
                <a:tc>
                  <a:txBody>
                    <a:bodyPr/>
                    <a:lstStyle/>
                    <a:p>
                      <a:pPr>
                        <a:spcAft>
                          <a:spcPts val="0"/>
                        </a:spcAft>
                      </a:pPr>
                      <a:r>
                        <a:rPr lang="de-CH" sz="1800" dirty="0">
                          <a:effectLst/>
                        </a:rPr>
                        <a:t>Betrieb heute Ø 2011-2015</a:t>
                      </a:r>
                      <a:endParaRPr lang="de-CH" sz="1800" dirty="0">
                        <a:effectLst/>
                        <a:latin typeface="Arial"/>
                        <a:ea typeface="Times New Roman"/>
                        <a:cs typeface="Times New Roman"/>
                      </a:endParaRPr>
                    </a:p>
                  </a:txBody>
                  <a:tcPr marL="68580" marR="68580" marT="0" marB="0" anchor="ctr"/>
                </a:tc>
                <a:tc>
                  <a:txBody>
                    <a:bodyPr/>
                    <a:lstStyle/>
                    <a:p>
                      <a:pPr>
                        <a:spcAft>
                          <a:spcPts val="0"/>
                        </a:spcAft>
                      </a:pPr>
                      <a:r>
                        <a:rPr lang="de-CH" sz="1800" dirty="0">
                          <a:effectLst/>
                        </a:rPr>
                        <a:t>Variante </a:t>
                      </a:r>
                      <a:br>
                        <a:rPr lang="de-CH" sz="1800" dirty="0">
                          <a:effectLst/>
                        </a:rPr>
                      </a:br>
                      <a:r>
                        <a:rPr lang="de-CH" sz="1800" dirty="0" smtClean="0">
                          <a:effectLst/>
                        </a:rPr>
                        <a:t>Bestand</a:t>
                      </a:r>
                      <a:endParaRPr lang="de-CH" sz="1800" dirty="0">
                        <a:effectLst/>
                        <a:latin typeface="Arial"/>
                        <a:ea typeface="Times New Roman"/>
                        <a:cs typeface="Times New Roman"/>
                      </a:endParaRPr>
                    </a:p>
                  </a:txBody>
                  <a:tcPr marL="68580" marR="68580" marT="0" marB="0" anchor="ctr"/>
                </a:tc>
                <a:tc>
                  <a:txBody>
                    <a:bodyPr/>
                    <a:lstStyle/>
                    <a:p>
                      <a:pPr>
                        <a:spcAft>
                          <a:spcPts val="0"/>
                        </a:spcAft>
                      </a:pPr>
                      <a:r>
                        <a:rPr lang="de-CH" sz="1800" dirty="0">
                          <a:effectLst/>
                        </a:rPr>
                        <a:t>Variante </a:t>
                      </a:r>
                      <a:r>
                        <a:rPr lang="de-CH" sz="1800" dirty="0" smtClean="0">
                          <a:effectLst/>
                        </a:rPr>
                        <a:t>Erweiterung</a:t>
                      </a:r>
                      <a:endParaRPr lang="de-CH" sz="1800" dirty="0">
                        <a:effectLst/>
                        <a:latin typeface="Arial"/>
                        <a:ea typeface="Times New Roman"/>
                        <a:cs typeface="Times New Roman"/>
                      </a:endParaRPr>
                    </a:p>
                  </a:txBody>
                  <a:tcPr marL="68580" marR="68580" marT="0" marB="0" anchor="ctr"/>
                </a:tc>
                <a:extLst>
                  <a:ext uri="{0D108BD9-81ED-4DB2-BD59-A6C34878D82A}">
                    <a16:rowId xmlns="" xmlns:a16="http://schemas.microsoft.com/office/drawing/2014/main" val="10000"/>
                  </a:ext>
                </a:extLst>
              </a:tr>
              <a:tr h="788488">
                <a:tc>
                  <a:txBody>
                    <a:bodyPr/>
                    <a:lstStyle/>
                    <a:p>
                      <a:pPr>
                        <a:spcAft>
                          <a:spcPts val="0"/>
                        </a:spcAft>
                      </a:pPr>
                      <a:r>
                        <a:rPr lang="de-CH" sz="1800" dirty="0">
                          <a:effectLst/>
                        </a:rPr>
                        <a:t>Investitionskosten</a:t>
                      </a:r>
                      <a:endParaRPr lang="de-CH" sz="1800" dirty="0">
                        <a:effectLst/>
                        <a:latin typeface="Arial"/>
                        <a:ea typeface="Times New Roman"/>
                        <a:cs typeface="Times New Roman"/>
                      </a:endParaRPr>
                    </a:p>
                  </a:txBody>
                  <a:tcPr marL="68580" marR="68580" marT="0" marB="0" anchor="ctr"/>
                </a:tc>
                <a:tc>
                  <a:txBody>
                    <a:bodyPr/>
                    <a:lstStyle/>
                    <a:p>
                      <a:pPr algn="r">
                        <a:spcAft>
                          <a:spcPts val="0"/>
                        </a:spcAft>
                      </a:pPr>
                      <a:r>
                        <a:rPr lang="de-CH" sz="1800">
                          <a:effectLst/>
                        </a:rPr>
                        <a:t>0</a:t>
                      </a:r>
                      <a:endParaRPr lang="de-CH" sz="1800">
                        <a:effectLst/>
                        <a:latin typeface="Arial"/>
                        <a:ea typeface="Times New Roman"/>
                        <a:cs typeface="Times New Roman"/>
                      </a:endParaRPr>
                    </a:p>
                  </a:txBody>
                  <a:tcPr marL="68580" marR="68580" marT="0" marB="0" anchor="ctr"/>
                </a:tc>
                <a:tc>
                  <a:txBody>
                    <a:bodyPr/>
                    <a:lstStyle/>
                    <a:p>
                      <a:pPr algn="r">
                        <a:spcAft>
                          <a:spcPts val="0"/>
                        </a:spcAft>
                      </a:pPr>
                      <a:r>
                        <a:rPr lang="de-CH" sz="1800" dirty="0">
                          <a:effectLst/>
                        </a:rPr>
                        <a:t>9'000'000 </a:t>
                      </a:r>
                    </a:p>
                    <a:p>
                      <a:pPr algn="r">
                        <a:spcAft>
                          <a:spcPts val="0"/>
                        </a:spcAft>
                      </a:pPr>
                      <a:r>
                        <a:rPr lang="de-CH" sz="1800" dirty="0" smtClean="0">
                          <a:effectLst/>
                        </a:rPr>
                        <a:t>bis</a:t>
                      </a:r>
                    </a:p>
                    <a:p>
                      <a:pPr algn="r">
                        <a:spcAft>
                          <a:spcPts val="0"/>
                        </a:spcAft>
                      </a:pPr>
                      <a:r>
                        <a:rPr lang="de-CH" sz="1800" dirty="0" smtClean="0">
                          <a:effectLst/>
                        </a:rPr>
                        <a:t>11'250'000</a:t>
                      </a:r>
                      <a:endParaRPr lang="de-CH" sz="1800" dirty="0">
                        <a:effectLst/>
                        <a:latin typeface="Arial"/>
                        <a:ea typeface="Times New Roman"/>
                        <a:cs typeface="Times New Roman"/>
                      </a:endParaRPr>
                    </a:p>
                  </a:txBody>
                  <a:tcPr marL="68580" marR="68580" marT="0" marB="0" anchor="ctr"/>
                </a:tc>
                <a:tc>
                  <a:txBody>
                    <a:bodyPr/>
                    <a:lstStyle/>
                    <a:p>
                      <a:pPr algn="r">
                        <a:spcAft>
                          <a:spcPts val="0"/>
                        </a:spcAft>
                      </a:pPr>
                      <a:r>
                        <a:rPr lang="de-CH" sz="1800" dirty="0">
                          <a:effectLst/>
                        </a:rPr>
                        <a:t>13'500'000</a:t>
                      </a:r>
                    </a:p>
                    <a:p>
                      <a:pPr algn="r">
                        <a:spcAft>
                          <a:spcPts val="0"/>
                        </a:spcAft>
                      </a:pPr>
                      <a:r>
                        <a:rPr lang="de-CH" sz="1800" dirty="0" smtClean="0">
                          <a:effectLst/>
                        </a:rPr>
                        <a:t>bis</a:t>
                      </a:r>
                      <a:endParaRPr lang="de-CH" sz="1800" dirty="0">
                        <a:effectLst/>
                      </a:endParaRPr>
                    </a:p>
                    <a:p>
                      <a:pPr algn="r">
                        <a:spcAft>
                          <a:spcPts val="0"/>
                        </a:spcAft>
                      </a:pPr>
                      <a:r>
                        <a:rPr lang="de-CH" sz="1800" dirty="0" smtClean="0">
                          <a:effectLst/>
                        </a:rPr>
                        <a:t>16'875'000</a:t>
                      </a:r>
                      <a:endParaRPr lang="de-CH" sz="1800" dirty="0">
                        <a:effectLst/>
                        <a:latin typeface="Arial"/>
                        <a:ea typeface="Times New Roman"/>
                        <a:cs typeface="Times New Roman"/>
                      </a:endParaRPr>
                    </a:p>
                  </a:txBody>
                  <a:tcPr marL="68580" marR="68580" marT="0" marB="0" anchor="ctr"/>
                </a:tc>
                <a:extLst>
                  <a:ext uri="{0D108BD9-81ED-4DB2-BD59-A6C34878D82A}">
                    <a16:rowId xmlns="" xmlns:a16="http://schemas.microsoft.com/office/drawing/2014/main" val="10001"/>
                  </a:ext>
                </a:extLst>
              </a:tr>
              <a:tr h="730344">
                <a:tc>
                  <a:txBody>
                    <a:bodyPr/>
                    <a:lstStyle/>
                    <a:p>
                      <a:pPr>
                        <a:spcAft>
                          <a:spcPts val="0"/>
                        </a:spcAft>
                      </a:pPr>
                      <a:r>
                        <a:rPr lang="de-CH" sz="1800" dirty="0" smtClean="0">
                          <a:effectLst/>
                        </a:rPr>
                        <a:t>Defizit</a:t>
                      </a:r>
                      <a:endParaRPr lang="de-CH" sz="1800" dirty="0">
                        <a:effectLst/>
                        <a:latin typeface="Arial"/>
                        <a:ea typeface="Times New Roman"/>
                        <a:cs typeface="Times New Roman"/>
                      </a:endParaRPr>
                    </a:p>
                  </a:txBody>
                  <a:tcPr marL="68580" marR="68580" marT="0" marB="0" anchor="ctr"/>
                </a:tc>
                <a:tc>
                  <a:txBody>
                    <a:bodyPr/>
                    <a:lstStyle/>
                    <a:p>
                      <a:pPr algn="r">
                        <a:spcAft>
                          <a:spcPts val="0"/>
                        </a:spcAft>
                      </a:pPr>
                      <a:endParaRPr lang="de-CH" sz="1800" dirty="0">
                        <a:effectLst/>
                      </a:endParaRPr>
                    </a:p>
                    <a:p>
                      <a:pPr algn="r">
                        <a:spcAft>
                          <a:spcPts val="0"/>
                        </a:spcAft>
                      </a:pPr>
                      <a:r>
                        <a:rPr lang="de-CH" sz="1800" dirty="0" smtClean="0">
                          <a:effectLst/>
                        </a:rPr>
                        <a:t>250'000</a:t>
                      </a:r>
                      <a:endParaRPr lang="de-CH" sz="1800" dirty="0">
                        <a:effectLst/>
                        <a:latin typeface="Arial"/>
                        <a:ea typeface="Times New Roman"/>
                        <a:cs typeface="Times New Roman"/>
                      </a:endParaRPr>
                    </a:p>
                  </a:txBody>
                  <a:tcPr marL="68580" marR="68580" marT="0" marB="0"/>
                </a:tc>
                <a:tc>
                  <a:txBody>
                    <a:bodyPr/>
                    <a:lstStyle/>
                    <a:p>
                      <a:pPr algn="r">
                        <a:spcAft>
                          <a:spcPts val="0"/>
                        </a:spcAft>
                      </a:pPr>
                      <a:r>
                        <a:rPr lang="en-ZA" sz="1800" dirty="0" smtClean="0">
                          <a:effectLst/>
                        </a:rPr>
                        <a:t>220’000</a:t>
                      </a:r>
                      <a:endParaRPr lang="de-CH" sz="1800" dirty="0">
                        <a:effectLst/>
                        <a:latin typeface="Arial"/>
                        <a:ea typeface="Times New Roman"/>
                        <a:cs typeface="Times New Roman"/>
                      </a:endParaRPr>
                    </a:p>
                  </a:txBody>
                  <a:tcPr marL="68580" marR="68580" marT="0" marB="0" anchor="ctr"/>
                </a:tc>
                <a:tc>
                  <a:txBody>
                    <a:bodyPr/>
                    <a:lstStyle/>
                    <a:p>
                      <a:pPr algn="r">
                        <a:spcAft>
                          <a:spcPts val="0"/>
                        </a:spcAft>
                      </a:pPr>
                      <a:r>
                        <a:rPr lang="de-CH" sz="1800" dirty="0" smtClean="0">
                          <a:effectLst/>
                        </a:rPr>
                        <a:t>400’000</a:t>
                      </a:r>
                      <a:endParaRPr lang="de-CH" sz="1800" dirty="0">
                        <a:effectLst/>
                        <a:latin typeface="Arial"/>
                        <a:ea typeface="Times New Roman"/>
                        <a:cs typeface="Times New Roman"/>
                      </a:endParaRPr>
                    </a:p>
                  </a:txBody>
                  <a:tcPr marL="68580" marR="68580" marT="0" marB="0" anchor="ctr"/>
                </a:tc>
                <a:extLst>
                  <a:ext uri="{0D108BD9-81ED-4DB2-BD59-A6C34878D82A}">
                    <a16:rowId xmlns="" xmlns:a16="http://schemas.microsoft.com/office/drawing/2014/main" val="10002"/>
                  </a:ext>
                </a:extLst>
              </a:tr>
              <a:tr h="788488">
                <a:tc>
                  <a:txBody>
                    <a:bodyPr/>
                    <a:lstStyle/>
                    <a:p>
                      <a:pPr>
                        <a:spcAft>
                          <a:spcPts val="0"/>
                        </a:spcAft>
                      </a:pPr>
                      <a:r>
                        <a:rPr lang="de-CH" sz="1800" dirty="0" smtClean="0">
                          <a:effectLst/>
                        </a:rPr>
                        <a:t>Kapitalfolgekosten</a:t>
                      </a:r>
                      <a:endParaRPr lang="de-CH" sz="1800" dirty="0">
                        <a:effectLst/>
                        <a:latin typeface="Arial"/>
                        <a:ea typeface="Times New Roman"/>
                        <a:cs typeface="Times New Roman"/>
                      </a:endParaRPr>
                    </a:p>
                  </a:txBody>
                  <a:tcPr marL="68580" marR="68580" marT="0" marB="0" anchor="ctr"/>
                </a:tc>
                <a:tc>
                  <a:txBody>
                    <a:bodyPr/>
                    <a:lstStyle/>
                    <a:p>
                      <a:pPr marL="133985" algn="r">
                        <a:spcAft>
                          <a:spcPts val="0"/>
                        </a:spcAft>
                      </a:pPr>
                      <a:r>
                        <a:rPr lang="de-CH" sz="1800" dirty="0">
                          <a:effectLst/>
                        </a:rPr>
                        <a:t>0</a:t>
                      </a:r>
                      <a:endParaRPr lang="de-CH" sz="1800" dirty="0">
                        <a:effectLst/>
                        <a:latin typeface="Arial"/>
                        <a:ea typeface="Times New Roman"/>
                        <a:cs typeface="Times New Roman"/>
                      </a:endParaRPr>
                    </a:p>
                  </a:txBody>
                  <a:tcPr marL="68580" marR="68580" marT="0" marB="0" anchor="ctr"/>
                </a:tc>
                <a:tc>
                  <a:txBody>
                    <a:bodyPr/>
                    <a:lstStyle/>
                    <a:p>
                      <a:pPr marL="133985" algn="r">
                        <a:spcAft>
                          <a:spcPts val="0"/>
                        </a:spcAft>
                      </a:pPr>
                      <a:r>
                        <a:rPr lang="de-CH" sz="1800" dirty="0" smtClean="0">
                          <a:effectLst/>
                        </a:rPr>
                        <a:t>390’000</a:t>
                      </a:r>
                      <a:endParaRPr lang="de-CH" sz="1800" dirty="0">
                        <a:effectLst/>
                        <a:latin typeface="Arial"/>
                        <a:ea typeface="Times New Roman"/>
                        <a:cs typeface="Times New Roman"/>
                      </a:endParaRPr>
                    </a:p>
                  </a:txBody>
                  <a:tcPr marL="68580" marR="68580" marT="0" marB="0" anchor="ctr"/>
                </a:tc>
                <a:tc>
                  <a:txBody>
                    <a:bodyPr/>
                    <a:lstStyle/>
                    <a:p>
                      <a:pPr marL="133985" algn="r">
                        <a:spcAft>
                          <a:spcPts val="0"/>
                        </a:spcAft>
                      </a:pPr>
                      <a:r>
                        <a:rPr lang="de-CH" sz="1800" dirty="0" smtClean="0">
                          <a:effectLst/>
                        </a:rPr>
                        <a:t>580’000</a:t>
                      </a:r>
                      <a:endParaRPr lang="de-CH" sz="1800" dirty="0">
                        <a:effectLst/>
                        <a:latin typeface="Arial"/>
                        <a:ea typeface="Times New Roman"/>
                        <a:cs typeface="Times New Roman"/>
                      </a:endParaRPr>
                    </a:p>
                  </a:txBody>
                  <a:tcPr marL="68580" marR="68580" marT="0" marB="0" anchor="ctr"/>
                </a:tc>
                <a:extLst>
                  <a:ext uri="{0D108BD9-81ED-4DB2-BD59-A6C34878D82A}">
                    <a16:rowId xmlns="" xmlns:a16="http://schemas.microsoft.com/office/drawing/2014/main" val="10003"/>
                  </a:ext>
                </a:extLst>
              </a:tr>
              <a:tr h="788488">
                <a:tc>
                  <a:txBody>
                    <a:bodyPr/>
                    <a:lstStyle/>
                    <a:p>
                      <a:pPr>
                        <a:spcAft>
                          <a:spcPts val="0"/>
                        </a:spcAft>
                      </a:pPr>
                      <a:r>
                        <a:rPr lang="de-CH" sz="1800" dirty="0">
                          <a:effectLst/>
                        </a:rPr>
                        <a:t>Total Aufwand/Jahr</a:t>
                      </a:r>
                      <a:endParaRPr lang="de-CH" sz="1800" dirty="0">
                        <a:effectLst/>
                        <a:latin typeface="Arial"/>
                        <a:ea typeface="Times New Roman"/>
                        <a:cs typeface="Times New Roman"/>
                      </a:endParaRPr>
                    </a:p>
                  </a:txBody>
                  <a:tcPr marL="68580" marR="68580" marT="0" marB="0" anchor="ctr"/>
                </a:tc>
                <a:tc>
                  <a:txBody>
                    <a:bodyPr/>
                    <a:lstStyle/>
                    <a:p>
                      <a:pPr algn="r">
                        <a:spcAft>
                          <a:spcPts val="0"/>
                        </a:spcAft>
                      </a:pPr>
                      <a:r>
                        <a:rPr lang="de-CH" sz="1800" dirty="0" smtClean="0">
                          <a:effectLst/>
                        </a:rPr>
                        <a:t>250’000</a:t>
                      </a:r>
                      <a:endParaRPr lang="de-CH" sz="1800" dirty="0">
                        <a:effectLst/>
                        <a:latin typeface="Arial"/>
                        <a:ea typeface="Times New Roman"/>
                        <a:cs typeface="Times New Roman"/>
                      </a:endParaRPr>
                    </a:p>
                  </a:txBody>
                  <a:tcPr marL="68580" marR="68580" marT="0" marB="0" anchor="ctr"/>
                </a:tc>
                <a:tc>
                  <a:txBody>
                    <a:bodyPr/>
                    <a:lstStyle/>
                    <a:p>
                      <a:pPr marL="0" algn="r" defTabSz="914400" rtl="0" eaLnBrk="1" latinLnBrk="0" hangingPunct="1">
                        <a:spcAft>
                          <a:spcPts val="0"/>
                        </a:spcAft>
                      </a:pPr>
                      <a:r>
                        <a:rPr lang="de-CH" sz="1800" kern="1200" dirty="0" smtClean="0">
                          <a:solidFill>
                            <a:schemeClr val="dk1"/>
                          </a:solidFill>
                          <a:effectLst/>
                          <a:latin typeface="+mn-lt"/>
                          <a:ea typeface="+mn-ea"/>
                          <a:cs typeface="+mn-cs"/>
                        </a:rPr>
                        <a:t>610’000</a:t>
                      </a:r>
                      <a:endParaRPr lang="de-CH" sz="1800" kern="1200" dirty="0">
                        <a:solidFill>
                          <a:schemeClr val="dk1"/>
                        </a:solidFill>
                        <a:effectLst/>
                        <a:latin typeface="+mn-lt"/>
                        <a:ea typeface="+mn-ea"/>
                        <a:cs typeface="+mn-cs"/>
                      </a:endParaRPr>
                    </a:p>
                  </a:txBody>
                  <a:tcPr marL="68580" marR="68580" marT="0" marB="0" anchor="ctr"/>
                </a:tc>
                <a:tc>
                  <a:txBody>
                    <a:bodyPr/>
                    <a:lstStyle/>
                    <a:p>
                      <a:pPr marL="0" algn="r" defTabSz="914400" rtl="0" eaLnBrk="1" latinLnBrk="0" hangingPunct="1">
                        <a:spcAft>
                          <a:spcPts val="0"/>
                        </a:spcAft>
                      </a:pPr>
                      <a:r>
                        <a:rPr lang="de-CH" sz="1800" kern="1200" dirty="0" smtClean="0">
                          <a:solidFill>
                            <a:schemeClr val="dk1"/>
                          </a:solidFill>
                          <a:effectLst/>
                          <a:latin typeface="+mn-lt"/>
                          <a:ea typeface="+mn-ea"/>
                          <a:cs typeface="+mn-cs"/>
                        </a:rPr>
                        <a:t>980’000</a:t>
                      </a:r>
                      <a:endParaRPr lang="de-CH" sz="18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10005"/>
                  </a:ext>
                </a:extLst>
              </a:tr>
              <a:tr h="788488">
                <a:tc>
                  <a:txBody>
                    <a:bodyPr/>
                    <a:lstStyle/>
                    <a:p>
                      <a:pPr marL="0" algn="l" defTabSz="914400" rtl="0" eaLnBrk="1" latinLnBrk="0" hangingPunct="1">
                        <a:spcAft>
                          <a:spcPts val="0"/>
                        </a:spcAft>
                      </a:pPr>
                      <a:r>
                        <a:rPr lang="de-CH" sz="1800" b="1" kern="1200" dirty="0" smtClean="0">
                          <a:solidFill>
                            <a:schemeClr val="lt1"/>
                          </a:solidFill>
                          <a:effectLst/>
                          <a:latin typeface="+mn-lt"/>
                          <a:ea typeface="+mn-ea"/>
                          <a:cs typeface="+mn-cs"/>
                        </a:rPr>
                        <a:t>Belastung in Steuerprozenten</a:t>
                      </a:r>
                      <a:endParaRPr lang="de-CH" sz="1800" b="1" kern="1200" dirty="0">
                        <a:solidFill>
                          <a:schemeClr val="lt1"/>
                        </a:solidFill>
                        <a:effectLst/>
                        <a:latin typeface="+mn-lt"/>
                        <a:ea typeface="+mn-ea"/>
                        <a:cs typeface="+mn-cs"/>
                      </a:endParaRPr>
                    </a:p>
                  </a:txBody>
                  <a:tcPr marL="68580" marR="68580" marT="0" marB="0" anchor="ctr"/>
                </a:tc>
                <a:tc>
                  <a:txBody>
                    <a:bodyPr/>
                    <a:lstStyle/>
                    <a:p>
                      <a:pPr algn="r">
                        <a:spcAft>
                          <a:spcPts val="0"/>
                        </a:spcAft>
                      </a:pPr>
                      <a:r>
                        <a:rPr lang="de-CH" sz="1800" kern="1200" dirty="0" smtClean="0">
                          <a:solidFill>
                            <a:schemeClr val="dk1"/>
                          </a:solidFill>
                          <a:effectLst/>
                          <a:latin typeface="+mn-lt"/>
                          <a:ea typeface="+mn-ea"/>
                          <a:cs typeface="+mn-cs"/>
                        </a:rPr>
                        <a:t>ca. 1%</a:t>
                      </a:r>
                      <a:endParaRPr lang="de-CH" sz="1800" kern="1200" dirty="0">
                        <a:solidFill>
                          <a:schemeClr val="dk1"/>
                        </a:solidFill>
                        <a:effectLst/>
                        <a:latin typeface="+mn-lt"/>
                        <a:ea typeface="+mn-ea"/>
                        <a:cs typeface="+mn-cs"/>
                      </a:endParaRPr>
                    </a:p>
                  </a:txBody>
                  <a:tcPr marL="68580" marR="68580" marT="0" marB="0" anchor="ctr"/>
                </a:tc>
                <a:tc>
                  <a:txBody>
                    <a:bodyPr/>
                    <a:lstStyle/>
                    <a:p>
                      <a:pPr algn="r">
                        <a:spcAft>
                          <a:spcPts val="0"/>
                        </a:spcAft>
                      </a:pPr>
                      <a:r>
                        <a:rPr lang="de-CH" sz="1800" kern="1200" dirty="0" smtClean="0">
                          <a:solidFill>
                            <a:schemeClr val="dk1"/>
                          </a:solidFill>
                          <a:effectLst/>
                          <a:latin typeface="+mn-lt"/>
                          <a:ea typeface="+mn-ea"/>
                          <a:cs typeface="+mn-cs"/>
                        </a:rPr>
                        <a:t>ca. 3%</a:t>
                      </a:r>
                      <a:endParaRPr lang="de-CH" sz="1800" kern="1200" dirty="0">
                        <a:solidFill>
                          <a:schemeClr val="dk1"/>
                        </a:solidFill>
                        <a:effectLst/>
                        <a:latin typeface="+mn-lt"/>
                        <a:ea typeface="+mn-ea"/>
                        <a:cs typeface="+mn-cs"/>
                      </a:endParaRPr>
                    </a:p>
                  </a:txBody>
                  <a:tcPr marL="68580" marR="68580" marT="0" marB="0" anchor="ctr"/>
                </a:tc>
                <a:tc>
                  <a:txBody>
                    <a:bodyPr/>
                    <a:lstStyle/>
                    <a:p>
                      <a:pPr algn="r">
                        <a:spcAft>
                          <a:spcPts val="0"/>
                        </a:spcAft>
                      </a:pPr>
                      <a:r>
                        <a:rPr lang="de-CH" sz="1800" kern="1200" dirty="0" smtClean="0">
                          <a:solidFill>
                            <a:schemeClr val="dk1"/>
                          </a:solidFill>
                          <a:effectLst/>
                          <a:latin typeface="+mn-lt"/>
                          <a:ea typeface="+mn-ea"/>
                          <a:cs typeface="+mn-cs"/>
                        </a:rPr>
                        <a:t>ca. 5%</a:t>
                      </a:r>
                      <a:endParaRPr lang="de-CH" sz="18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10006"/>
                  </a:ext>
                </a:extLst>
              </a:tr>
            </a:tbl>
          </a:graphicData>
        </a:graphic>
      </p:graphicFrame>
      <p:sp>
        <p:nvSpPr>
          <p:cNvPr id="6" name="Pfeil nach rechts 6">
            <a:extLst>
              <a:ext uri="{FF2B5EF4-FFF2-40B4-BE49-F238E27FC236}">
                <a16:creationId xmlns="" xmlns:a16="http://schemas.microsoft.com/office/drawing/2014/main" id="{4B819086-CEC5-4C92-B331-A7A0EF61FCAB}"/>
              </a:ext>
            </a:extLst>
          </p:cNvPr>
          <p:cNvSpPr/>
          <p:nvPr/>
        </p:nvSpPr>
        <p:spPr>
          <a:xfrm>
            <a:off x="5131729" y="4221088"/>
            <a:ext cx="83439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Pfeil nach rechts 6">
            <a:extLst>
              <a:ext uri="{FF2B5EF4-FFF2-40B4-BE49-F238E27FC236}">
                <a16:creationId xmlns="" xmlns:a16="http://schemas.microsoft.com/office/drawing/2014/main" id="{A0144623-45F3-41EE-8D96-CA2BE8A92D53}"/>
              </a:ext>
            </a:extLst>
          </p:cNvPr>
          <p:cNvSpPr/>
          <p:nvPr/>
        </p:nvSpPr>
        <p:spPr>
          <a:xfrm>
            <a:off x="7049976" y="4221088"/>
            <a:ext cx="834392"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5086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CH" dirty="0"/>
              <a:t>Hallenbad Sanierung </a:t>
            </a:r>
            <a:br>
              <a:rPr lang="de-CH" dirty="0"/>
            </a:br>
            <a:endParaRPr lang="de-CH" dirty="0"/>
          </a:p>
        </p:txBody>
      </p:sp>
      <p:sp>
        <p:nvSpPr>
          <p:cNvPr id="3" name="Untertitel 2"/>
          <p:cNvSpPr>
            <a:spLocks noGrp="1"/>
          </p:cNvSpPr>
          <p:nvPr>
            <p:ph type="subTitle" idx="1"/>
          </p:nvPr>
        </p:nvSpPr>
        <p:spPr>
          <a:xfrm>
            <a:off x="323528" y="3886200"/>
            <a:ext cx="8114959" cy="1752600"/>
          </a:xfrm>
        </p:spPr>
        <p:txBody>
          <a:bodyPr/>
          <a:lstStyle/>
          <a:p>
            <a:r>
              <a:rPr lang="de-CH" dirty="0"/>
              <a:t>Variantenentscheid</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007" y="3169443"/>
            <a:ext cx="4448325" cy="3186113"/>
          </a:xfrm>
          <a:prstGeom prst="rect">
            <a:avLst/>
          </a:prstGeom>
        </p:spPr>
      </p:pic>
    </p:spTree>
    <p:extLst>
      <p:ext uri="{BB962C8B-B14F-4D97-AF65-F5344CB8AC3E}">
        <p14:creationId xmlns:p14="http://schemas.microsoft.com/office/powerpoint/2010/main" val="2944479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Finanzierung</a:t>
            </a:r>
          </a:p>
        </p:txBody>
      </p:sp>
      <p:sp>
        <p:nvSpPr>
          <p:cNvPr id="3" name="Inhaltsplatzhalter 2"/>
          <p:cNvSpPr>
            <a:spLocks noGrp="1"/>
          </p:cNvSpPr>
          <p:nvPr>
            <p:ph idx="1"/>
          </p:nvPr>
        </p:nvSpPr>
        <p:spPr/>
        <p:txBody>
          <a:bodyPr>
            <a:normAutofit lnSpcReduction="10000"/>
          </a:bodyPr>
          <a:lstStyle/>
          <a:p>
            <a:pPr marL="0" indent="0">
              <a:buNone/>
            </a:pPr>
            <a:endParaRPr lang="de-CH" dirty="0"/>
          </a:p>
          <a:p>
            <a:pPr marL="0" indent="0">
              <a:buNone/>
            </a:pPr>
            <a:r>
              <a:rPr lang="de-CH" dirty="0" smtClean="0"/>
              <a:t>Zusätzliche Steuerfusserhöhung </a:t>
            </a:r>
            <a:r>
              <a:rPr lang="de-CH" dirty="0"/>
              <a:t>bei:</a:t>
            </a:r>
          </a:p>
          <a:p>
            <a:pPr marL="0" indent="0">
              <a:buNone/>
            </a:pPr>
            <a:endParaRPr lang="de-CH" dirty="0"/>
          </a:p>
          <a:p>
            <a:r>
              <a:rPr lang="de-CH" dirty="0"/>
              <a:t>Variante Bestand  		</a:t>
            </a:r>
            <a:r>
              <a:rPr lang="de-CH" dirty="0" smtClean="0"/>
              <a:t>ca. 2-3 %</a:t>
            </a:r>
            <a:endParaRPr lang="de-CH" dirty="0"/>
          </a:p>
          <a:p>
            <a:pPr marL="0" indent="0">
              <a:buNone/>
            </a:pPr>
            <a:endParaRPr lang="de-CH" dirty="0"/>
          </a:p>
          <a:p>
            <a:r>
              <a:rPr lang="de-CH" dirty="0"/>
              <a:t>Variante Erweiterung 	</a:t>
            </a:r>
            <a:r>
              <a:rPr lang="de-CH" dirty="0" smtClean="0"/>
              <a:t>ca. 3-5 %</a:t>
            </a:r>
          </a:p>
          <a:p>
            <a:endParaRPr lang="de-CH" dirty="0" smtClean="0"/>
          </a:p>
          <a:p>
            <a:r>
              <a:rPr lang="de-CH" dirty="0" smtClean="0"/>
              <a:t>Vorfinanzierung möglich</a:t>
            </a:r>
            <a:endParaRPr lang="de-CH" dirty="0"/>
          </a:p>
          <a:p>
            <a:pPr marL="0" indent="0">
              <a:buNone/>
            </a:pPr>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20</a:t>
            </a:fld>
            <a:endParaRPr lang="de-CH"/>
          </a:p>
        </p:txBody>
      </p:sp>
    </p:spTree>
    <p:extLst>
      <p:ext uri="{BB962C8B-B14F-4D97-AF65-F5344CB8AC3E}">
        <p14:creationId xmlns:p14="http://schemas.microsoft.com/office/powerpoint/2010/main" val="124535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3554" y="843147"/>
            <a:ext cx="8089817" cy="513931"/>
          </a:xfrm>
        </p:spPr>
        <p:txBody>
          <a:bodyPr/>
          <a:lstStyle/>
          <a:p>
            <a:r>
              <a:rPr lang="de-CH" dirty="0" smtClean="0"/>
              <a:t>Zusätzliche Steuerbelastung pro Jahr</a:t>
            </a:r>
            <a:endParaRPr lang="de-CH" dirty="0"/>
          </a:p>
        </p:txBody>
      </p:sp>
      <p:sp>
        <p:nvSpPr>
          <p:cNvPr id="4" name="Foliennummernplatzhalter 3"/>
          <p:cNvSpPr>
            <a:spLocks noGrp="1"/>
          </p:cNvSpPr>
          <p:nvPr>
            <p:ph type="sldNum" sz="quarter" idx="12"/>
          </p:nvPr>
        </p:nvSpPr>
        <p:spPr/>
        <p:txBody>
          <a:bodyPr/>
          <a:lstStyle/>
          <a:p>
            <a:fld id="{BD202FFA-86BF-484C-AC21-D72768713A46}" type="slidenum">
              <a:rPr lang="de-CH" smtClean="0"/>
              <a:t>21</a:t>
            </a:fld>
            <a:endParaRPr lang="de-CH"/>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3874390786"/>
              </p:ext>
            </p:extLst>
          </p:nvPr>
        </p:nvGraphicFramePr>
        <p:xfrm>
          <a:off x="847725" y="1628775"/>
          <a:ext cx="7992887" cy="3918768"/>
        </p:xfrm>
        <a:graphic>
          <a:graphicData uri="http://schemas.openxmlformats.org/drawingml/2006/table">
            <a:tbl>
              <a:tblPr firstRow="1" firstCol="1" bandRow="1">
                <a:tableStyleId>{5C22544A-7EE6-4342-B048-85BDC9FD1C3A}</a:tableStyleId>
              </a:tblPr>
              <a:tblGrid>
                <a:gridCol w="2298812"/>
                <a:gridCol w="1805643"/>
                <a:gridCol w="1872208"/>
                <a:gridCol w="2016224"/>
              </a:tblGrid>
              <a:tr h="788488">
                <a:tc>
                  <a:txBody>
                    <a:bodyPr/>
                    <a:lstStyle/>
                    <a:p>
                      <a:pPr>
                        <a:spcAft>
                          <a:spcPts val="0"/>
                        </a:spcAft>
                      </a:pPr>
                      <a:r>
                        <a:rPr lang="de-CH" sz="1800" dirty="0" smtClean="0">
                          <a:effectLst/>
                          <a:latin typeface="+mj-lt"/>
                          <a:ea typeface="Times New Roman"/>
                          <a:cs typeface="Times New Roman"/>
                        </a:rPr>
                        <a:t>Thema</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Steuerbares</a:t>
                      </a:r>
                      <a:r>
                        <a:rPr lang="de-CH" sz="1800" baseline="0" dirty="0" smtClean="0">
                          <a:effectLst/>
                          <a:latin typeface="+mj-lt"/>
                          <a:ea typeface="Times New Roman"/>
                          <a:cs typeface="Times New Roman"/>
                        </a:rPr>
                        <a:t> </a:t>
                      </a:r>
                      <a:r>
                        <a:rPr lang="de-CH" sz="1800" dirty="0" smtClean="0">
                          <a:effectLst/>
                          <a:latin typeface="+mj-lt"/>
                          <a:ea typeface="Times New Roman"/>
                          <a:cs typeface="Times New Roman"/>
                        </a:rPr>
                        <a:t>Einkommen 50’0000.00</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Steuerbares</a:t>
                      </a:r>
                      <a:r>
                        <a:rPr lang="de-CH" sz="1800" baseline="0" dirty="0" smtClean="0">
                          <a:effectLst/>
                          <a:latin typeface="+mj-lt"/>
                          <a:ea typeface="Times New Roman"/>
                          <a:cs typeface="Times New Roman"/>
                        </a:rPr>
                        <a:t> </a:t>
                      </a:r>
                      <a:r>
                        <a:rPr lang="de-CH" sz="1800" dirty="0" smtClean="0">
                          <a:effectLst/>
                          <a:latin typeface="+mj-lt"/>
                          <a:ea typeface="Times New Roman"/>
                          <a:cs typeface="Times New Roman"/>
                        </a:rPr>
                        <a:t>Einkommen 100’0000.00</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Steuerbares Einkommen 150’000.00</a:t>
                      </a:r>
                      <a:endParaRPr lang="de-CH" sz="1800" dirty="0">
                        <a:effectLst/>
                        <a:latin typeface="+mj-lt"/>
                        <a:ea typeface="Times New Roman"/>
                        <a:cs typeface="Times New Roman"/>
                      </a:endParaRPr>
                    </a:p>
                  </a:txBody>
                  <a:tcPr marL="68580" marR="68580" marT="0" marB="0" anchor="ctr"/>
                </a:tc>
              </a:tr>
              <a:tr h="788488">
                <a:tc>
                  <a:txBody>
                    <a:bodyPr/>
                    <a:lstStyle/>
                    <a:p>
                      <a:pPr>
                        <a:spcAft>
                          <a:spcPts val="0"/>
                        </a:spcAft>
                      </a:pPr>
                      <a:r>
                        <a:rPr lang="de-CH" sz="1800" dirty="0" smtClean="0">
                          <a:effectLst/>
                          <a:latin typeface="+mj-lt"/>
                          <a:ea typeface="+mn-ea"/>
                          <a:cs typeface="+mn-cs"/>
                        </a:rPr>
                        <a:t>Steuererhöhung 3 %</a:t>
                      </a:r>
                    </a:p>
                    <a:p>
                      <a:pPr>
                        <a:spcAft>
                          <a:spcPts val="0"/>
                        </a:spcAft>
                      </a:pPr>
                      <a:r>
                        <a:rPr lang="de-CH" sz="1800" dirty="0" smtClean="0">
                          <a:effectLst/>
                          <a:latin typeface="+mj-lt"/>
                          <a:ea typeface="+mn-ea"/>
                          <a:cs typeface="+mn-cs"/>
                        </a:rPr>
                        <a:t>Verheirateten</a:t>
                      </a:r>
                      <a:r>
                        <a:rPr lang="de-CH" sz="1800" baseline="0" dirty="0" smtClean="0">
                          <a:effectLst/>
                          <a:latin typeface="+mj-lt"/>
                          <a:ea typeface="+mn-ea"/>
                          <a:cs typeface="+mn-cs"/>
                        </a:rPr>
                        <a:t> Tarif</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42.60</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146.60</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274.70</a:t>
                      </a:r>
                      <a:endParaRPr lang="de-CH" sz="1800" dirty="0">
                        <a:effectLst/>
                        <a:latin typeface="+mj-lt"/>
                        <a:ea typeface="Times New Roman"/>
                        <a:cs typeface="Times New Roman"/>
                      </a:endParaRPr>
                    </a:p>
                  </a:txBody>
                  <a:tcPr marL="68580" marR="68580" marT="0" marB="0" anchor="ctr"/>
                </a:tc>
              </a:tr>
              <a:tr h="730344">
                <a:tc>
                  <a:txBody>
                    <a:bodyPr/>
                    <a:lstStyle/>
                    <a:p>
                      <a:pPr>
                        <a:spcAft>
                          <a:spcPts val="0"/>
                        </a:spcAft>
                      </a:pPr>
                      <a:r>
                        <a:rPr lang="de-CH" sz="1800" dirty="0" smtClean="0">
                          <a:effectLst/>
                          <a:latin typeface="+mj-lt"/>
                          <a:ea typeface="+mn-ea"/>
                          <a:cs typeface="+mn-cs"/>
                        </a:rPr>
                        <a:t>Steuererhöhung</a:t>
                      </a:r>
                      <a:r>
                        <a:rPr lang="de-CH" sz="1800" baseline="0" dirty="0" smtClean="0">
                          <a:effectLst/>
                          <a:latin typeface="+mj-lt"/>
                          <a:ea typeface="+mn-ea"/>
                          <a:cs typeface="+mn-cs"/>
                        </a:rPr>
                        <a:t> 5 % Verheirateten Tarif</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71.00</a:t>
                      </a:r>
                      <a:endParaRPr lang="de-CH" sz="1800" dirty="0">
                        <a:effectLst/>
                        <a:latin typeface="+mj-lt"/>
                        <a:ea typeface="Times New Roman"/>
                        <a:cs typeface="Times New Roman"/>
                      </a:endParaRPr>
                    </a:p>
                  </a:txBody>
                  <a:tcPr marL="68580" marR="68580" marT="0" marB="0" anchor="ctr"/>
                </a:tc>
                <a:tc>
                  <a:txBody>
                    <a:bodyPr/>
                    <a:lstStyle/>
                    <a:p>
                      <a:pPr marL="0" algn="ctr" defTabSz="914400" rtl="0" eaLnBrk="1" latinLnBrk="0" hangingPunct="1">
                        <a:spcAft>
                          <a:spcPts val="0"/>
                        </a:spcAft>
                      </a:pPr>
                      <a:r>
                        <a:rPr lang="de-CH" sz="1800" kern="1200" dirty="0" smtClean="0">
                          <a:solidFill>
                            <a:schemeClr val="dk1"/>
                          </a:solidFill>
                          <a:effectLst/>
                          <a:latin typeface="+mj-lt"/>
                          <a:ea typeface="+mn-ea"/>
                          <a:cs typeface="+mn-cs"/>
                        </a:rPr>
                        <a:t>244.30</a:t>
                      </a:r>
                      <a:endParaRPr lang="de-CH" sz="1800" kern="1200" dirty="0">
                        <a:solidFill>
                          <a:schemeClr val="dk1"/>
                        </a:solidFill>
                        <a:effectLst/>
                        <a:latin typeface="+mj-lt"/>
                        <a:ea typeface="+mn-ea"/>
                        <a:cs typeface="+mn-cs"/>
                      </a:endParaRPr>
                    </a:p>
                  </a:txBody>
                  <a:tcPr marL="68580" marR="68580" marT="0" marB="0" anchor="ctr"/>
                </a:tc>
                <a:tc>
                  <a:txBody>
                    <a:bodyPr/>
                    <a:lstStyle/>
                    <a:p>
                      <a:pPr marL="0" algn="ctr" defTabSz="914400" rtl="0" eaLnBrk="1" latinLnBrk="0" hangingPunct="1">
                        <a:spcAft>
                          <a:spcPts val="0"/>
                        </a:spcAft>
                      </a:pPr>
                      <a:r>
                        <a:rPr lang="de-CH" sz="1800" kern="1200" dirty="0" smtClean="0">
                          <a:solidFill>
                            <a:schemeClr val="dk1"/>
                          </a:solidFill>
                          <a:effectLst/>
                          <a:latin typeface="+mj-lt"/>
                          <a:ea typeface="+mn-ea"/>
                          <a:cs typeface="+mn-cs"/>
                        </a:rPr>
                        <a:t>457.80</a:t>
                      </a:r>
                      <a:endParaRPr lang="de-CH" sz="1800" kern="1200" dirty="0">
                        <a:solidFill>
                          <a:schemeClr val="dk1"/>
                        </a:solidFill>
                        <a:effectLst/>
                        <a:latin typeface="+mj-lt"/>
                        <a:ea typeface="+mn-ea"/>
                        <a:cs typeface="+mn-cs"/>
                      </a:endParaRPr>
                    </a:p>
                  </a:txBody>
                  <a:tcPr marL="68580" marR="68580" marT="0" marB="0" anchor="ctr"/>
                </a:tc>
              </a:tr>
              <a:tr h="788488">
                <a:tc>
                  <a:txBody>
                    <a:bodyPr/>
                    <a:lstStyle/>
                    <a:p>
                      <a:pPr>
                        <a:spcAft>
                          <a:spcPts val="0"/>
                        </a:spcAft>
                      </a:pPr>
                      <a:r>
                        <a:rPr lang="de-CH" sz="1800" dirty="0" smtClean="0">
                          <a:effectLst/>
                          <a:latin typeface="+mj-lt"/>
                        </a:rPr>
                        <a:t>Steuererhöhung 3 %</a:t>
                      </a:r>
                    </a:p>
                    <a:p>
                      <a:pPr>
                        <a:spcAft>
                          <a:spcPts val="0"/>
                        </a:spcAft>
                      </a:pPr>
                      <a:r>
                        <a:rPr lang="de-CH" sz="1800" dirty="0" smtClean="0">
                          <a:effectLst/>
                          <a:latin typeface="+mj-lt"/>
                          <a:ea typeface="Times New Roman"/>
                          <a:cs typeface="Times New Roman"/>
                        </a:rPr>
                        <a:t>Grundtarif</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62.60</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188.90</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340.90</a:t>
                      </a:r>
                      <a:endParaRPr lang="de-CH" sz="1800" dirty="0">
                        <a:effectLst/>
                        <a:latin typeface="+mj-lt"/>
                        <a:ea typeface="Times New Roman"/>
                        <a:cs typeface="Times New Roman"/>
                      </a:endParaRPr>
                    </a:p>
                  </a:txBody>
                  <a:tcPr marL="68580" marR="68580" marT="0" marB="0" anchor="ctr"/>
                </a:tc>
              </a:tr>
              <a:tr h="788488">
                <a:tc>
                  <a:txBody>
                    <a:bodyPr/>
                    <a:lstStyle/>
                    <a:p>
                      <a:pPr>
                        <a:spcAft>
                          <a:spcPts val="0"/>
                        </a:spcAft>
                      </a:pPr>
                      <a:r>
                        <a:rPr lang="de-CH" sz="1800" dirty="0" smtClean="0">
                          <a:effectLst/>
                          <a:latin typeface="+mj-lt"/>
                        </a:rPr>
                        <a:t>Steuererhöhung 5 %</a:t>
                      </a:r>
                    </a:p>
                    <a:p>
                      <a:pPr>
                        <a:spcAft>
                          <a:spcPts val="0"/>
                        </a:spcAft>
                      </a:pPr>
                      <a:r>
                        <a:rPr lang="de-CH" sz="1800" dirty="0" smtClean="0">
                          <a:effectLst/>
                          <a:latin typeface="+mj-lt"/>
                          <a:ea typeface="Times New Roman"/>
                          <a:cs typeface="Times New Roman"/>
                        </a:rPr>
                        <a:t>Grundtarif</a:t>
                      </a:r>
                      <a:endParaRPr lang="de-CH" sz="1800" dirty="0">
                        <a:effectLst/>
                        <a:latin typeface="+mj-lt"/>
                        <a:ea typeface="Times New Roman"/>
                        <a:cs typeface="Times New Roman"/>
                      </a:endParaRPr>
                    </a:p>
                  </a:txBody>
                  <a:tcPr marL="68580" marR="68580" marT="0" marB="0" anchor="ctr"/>
                </a:tc>
                <a:tc>
                  <a:txBody>
                    <a:bodyPr/>
                    <a:lstStyle/>
                    <a:p>
                      <a:pPr algn="ctr">
                        <a:spcAft>
                          <a:spcPts val="0"/>
                        </a:spcAft>
                      </a:pPr>
                      <a:r>
                        <a:rPr lang="de-CH" sz="1800" dirty="0" smtClean="0">
                          <a:effectLst/>
                          <a:latin typeface="+mj-lt"/>
                          <a:ea typeface="Times New Roman"/>
                          <a:cs typeface="Times New Roman"/>
                        </a:rPr>
                        <a:t>104.35</a:t>
                      </a:r>
                      <a:endParaRPr lang="de-CH" sz="1800" dirty="0">
                        <a:effectLst/>
                        <a:latin typeface="+mj-lt"/>
                        <a:ea typeface="Times New Roman"/>
                        <a:cs typeface="Times New Roman"/>
                      </a:endParaRPr>
                    </a:p>
                  </a:txBody>
                  <a:tcPr marL="68580" marR="68580" marT="0" marB="0" anchor="ctr"/>
                </a:tc>
                <a:tc>
                  <a:txBody>
                    <a:bodyPr/>
                    <a:lstStyle/>
                    <a:p>
                      <a:pPr marL="0" algn="ctr" defTabSz="914400" rtl="0" eaLnBrk="1" latinLnBrk="0" hangingPunct="1">
                        <a:spcAft>
                          <a:spcPts val="0"/>
                        </a:spcAft>
                      </a:pPr>
                      <a:r>
                        <a:rPr lang="de-CH" sz="1800" kern="1200" dirty="0" smtClean="0">
                          <a:solidFill>
                            <a:schemeClr val="dk1"/>
                          </a:solidFill>
                          <a:effectLst/>
                          <a:latin typeface="+mj-lt"/>
                          <a:ea typeface="+mn-ea"/>
                          <a:cs typeface="+mn-cs"/>
                        </a:rPr>
                        <a:t>314.80</a:t>
                      </a:r>
                      <a:endParaRPr lang="de-CH" sz="1800" kern="1200" dirty="0">
                        <a:solidFill>
                          <a:schemeClr val="dk1"/>
                        </a:solidFill>
                        <a:effectLst/>
                        <a:latin typeface="+mj-lt"/>
                        <a:ea typeface="+mn-ea"/>
                        <a:cs typeface="+mn-cs"/>
                      </a:endParaRPr>
                    </a:p>
                  </a:txBody>
                  <a:tcPr marL="68580" marR="68580" marT="0" marB="0" anchor="ctr"/>
                </a:tc>
                <a:tc>
                  <a:txBody>
                    <a:bodyPr/>
                    <a:lstStyle/>
                    <a:p>
                      <a:pPr marL="0" algn="ctr" defTabSz="914400" rtl="0" eaLnBrk="1" latinLnBrk="0" hangingPunct="1">
                        <a:spcAft>
                          <a:spcPts val="0"/>
                        </a:spcAft>
                      </a:pPr>
                      <a:r>
                        <a:rPr lang="de-CH" sz="1800" kern="1200" dirty="0" smtClean="0">
                          <a:solidFill>
                            <a:schemeClr val="dk1"/>
                          </a:solidFill>
                          <a:effectLst/>
                          <a:latin typeface="+mj-lt"/>
                          <a:ea typeface="+mn-ea"/>
                          <a:cs typeface="+mn-cs"/>
                        </a:rPr>
                        <a:t>568.20</a:t>
                      </a:r>
                      <a:endParaRPr lang="de-CH" sz="1800" kern="1200" dirty="0">
                        <a:solidFill>
                          <a:schemeClr val="dk1"/>
                        </a:solidFill>
                        <a:effectLst/>
                        <a:latin typeface="+mj-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1230317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Weiteres Vorgehen</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847592375"/>
              </p:ext>
            </p:extLst>
          </p:nvPr>
        </p:nvGraphicFramePr>
        <p:xfrm>
          <a:off x="251520" y="1448720"/>
          <a:ext cx="8685942" cy="435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2 4"/>
          <p:cNvSpPr/>
          <p:nvPr/>
        </p:nvSpPr>
        <p:spPr>
          <a:xfrm rot="1145857">
            <a:off x="478238" y="5080278"/>
            <a:ext cx="4110037" cy="1912419"/>
          </a:xfrm>
          <a:prstGeom prst="irregularSeal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latin typeface="Verdana" panose="020B0604030504040204" pitchFamily="34" charset="0"/>
                <a:ea typeface="Verdana" panose="020B0604030504040204" pitchFamily="34" charset="0"/>
                <a:cs typeface="Verdana" panose="020B0604030504040204" pitchFamily="34" charset="0"/>
              </a:rPr>
              <a:t>Informations-veranstaltungen</a:t>
            </a:r>
          </a:p>
          <a:p>
            <a:pPr algn="ctr"/>
            <a:r>
              <a:rPr lang="de-CH" sz="1400" dirty="0">
                <a:latin typeface="Verdana" panose="020B0604030504040204" pitchFamily="34" charset="0"/>
                <a:ea typeface="Verdana" panose="020B0604030504040204" pitchFamily="34" charset="0"/>
                <a:cs typeface="Verdana" panose="020B0604030504040204" pitchFamily="34" charset="0"/>
              </a:rPr>
              <a:t>29.08.2017</a:t>
            </a:r>
          </a:p>
        </p:txBody>
      </p:sp>
      <p:sp>
        <p:nvSpPr>
          <p:cNvPr id="15" name="Textfeld 14"/>
          <p:cNvSpPr txBox="1"/>
          <p:nvPr/>
        </p:nvSpPr>
        <p:spPr>
          <a:xfrm>
            <a:off x="4814172" y="1718720"/>
            <a:ext cx="1368152" cy="400110"/>
          </a:xfrm>
          <a:prstGeom prst="rect">
            <a:avLst/>
          </a:prstGeom>
          <a:solidFill>
            <a:srgbClr val="FF0000"/>
          </a:solidFill>
          <a:ln>
            <a:solidFill>
              <a:schemeClr val="bg1"/>
            </a:solidFill>
          </a:ln>
        </p:spPr>
        <p:txBody>
          <a:bodyPr wrap="square" rtlCol="0">
            <a:spAutoFit/>
          </a:bodyPr>
          <a:lstStyle/>
          <a:p>
            <a:pPr algn="ctr"/>
            <a:r>
              <a:rPr lang="de-CH" sz="2000" dirty="0">
                <a:solidFill>
                  <a:schemeClr val="bg1"/>
                </a:solidFill>
                <a:latin typeface="Verdana" panose="020B0604030504040204" pitchFamily="34" charset="0"/>
                <a:ea typeface="Verdana" panose="020B0604030504040204" pitchFamily="34" charset="0"/>
                <a:cs typeface="Verdana" panose="020B0604030504040204" pitchFamily="34" charset="0"/>
              </a:rPr>
              <a:t>ab </a:t>
            </a:r>
            <a:r>
              <a:rPr lang="de-CH"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2018</a:t>
            </a:r>
            <a:endParaRPr lang="de-CH"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Foliennummernplatzhalter 2"/>
          <p:cNvSpPr>
            <a:spLocks noGrp="1"/>
          </p:cNvSpPr>
          <p:nvPr>
            <p:ph type="sldNum" sz="quarter" idx="12"/>
          </p:nvPr>
        </p:nvSpPr>
        <p:spPr/>
        <p:txBody>
          <a:bodyPr/>
          <a:lstStyle/>
          <a:p>
            <a:fld id="{BD202FFA-86BF-484C-AC21-D72768713A46}" type="slidenum">
              <a:rPr lang="de-CH" smtClean="0">
                <a:solidFill>
                  <a:prstClr val="black"/>
                </a:solidFill>
              </a:rPr>
              <a:pPr/>
              <a:t>22</a:t>
            </a:fld>
            <a:endParaRPr lang="de-CH">
              <a:solidFill>
                <a:prstClr val="black"/>
              </a:solidFill>
            </a:endParaRPr>
          </a:p>
        </p:txBody>
      </p:sp>
      <p:sp>
        <p:nvSpPr>
          <p:cNvPr id="7" name="Textfeld 6"/>
          <p:cNvSpPr txBox="1"/>
          <p:nvPr/>
        </p:nvSpPr>
        <p:spPr>
          <a:xfrm>
            <a:off x="7634327" y="1718720"/>
            <a:ext cx="1360837" cy="400110"/>
          </a:xfrm>
          <a:prstGeom prst="rect">
            <a:avLst/>
          </a:prstGeom>
          <a:solidFill>
            <a:srgbClr val="FF0000"/>
          </a:solidFill>
        </p:spPr>
        <p:txBody>
          <a:bodyPr wrap="square" rtlCol="0">
            <a:spAutoFit/>
          </a:bodyPr>
          <a:lstStyle/>
          <a:p>
            <a:r>
              <a:rPr lang="de-CH" sz="2000"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de-CH"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 2021</a:t>
            </a:r>
            <a:endParaRPr lang="de-CH"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feld 7"/>
          <p:cNvSpPr txBox="1"/>
          <p:nvPr/>
        </p:nvSpPr>
        <p:spPr>
          <a:xfrm>
            <a:off x="278489" y="1718720"/>
            <a:ext cx="1264368" cy="400110"/>
          </a:xfrm>
          <a:prstGeom prst="rect">
            <a:avLst/>
          </a:prstGeom>
          <a:solidFill>
            <a:srgbClr val="FF0000"/>
          </a:solidFill>
        </p:spPr>
        <p:txBody>
          <a:bodyPr wrap="square" rtlCol="0">
            <a:spAutoFit/>
          </a:bodyPr>
          <a:lstStyle/>
          <a:p>
            <a:r>
              <a:rPr lang="de-CH"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endParaRPr lang="de-CH"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feld 9"/>
          <p:cNvSpPr txBox="1"/>
          <p:nvPr/>
        </p:nvSpPr>
        <p:spPr>
          <a:xfrm>
            <a:off x="2123728" y="1752137"/>
            <a:ext cx="1264368" cy="400110"/>
          </a:xfrm>
          <a:prstGeom prst="rect">
            <a:avLst/>
          </a:prstGeom>
          <a:solidFill>
            <a:srgbClr val="FF0000"/>
          </a:solidFill>
        </p:spPr>
        <p:txBody>
          <a:bodyPr wrap="square" rtlCol="0">
            <a:spAutoFit/>
          </a:bodyPr>
          <a:lstStyle/>
          <a:p>
            <a:r>
              <a:rPr lang="de-CH"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24.9.17</a:t>
            </a:r>
            <a:endParaRPr lang="de-CH"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73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		      </a:t>
            </a:r>
            <a:r>
              <a:rPr lang="de-CH" sz="3600" dirty="0"/>
              <a:t>Fragen</a:t>
            </a:r>
          </a:p>
        </p:txBody>
      </p:sp>
      <p:sp>
        <p:nvSpPr>
          <p:cNvPr id="3" name="Inhaltsplatzhalter 2"/>
          <p:cNvSpPr>
            <a:spLocks noGrp="1"/>
          </p:cNvSpPr>
          <p:nvPr>
            <p:ph idx="1"/>
          </p:nvPr>
        </p:nvSpPr>
        <p:spPr/>
        <p:txBody>
          <a:bodyPr>
            <a:normAutofit/>
          </a:bodyPr>
          <a:lstStyle/>
          <a:p>
            <a:pPr marL="0" indent="0">
              <a:buNone/>
            </a:pPr>
            <a:endParaRPr lang="de-CH" dirty="0"/>
          </a:p>
          <a:p>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23</a:t>
            </a:fld>
            <a:endParaRPr lang="de-CH"/>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916832"/>
            <a:ext cx="2470584" cy="2470584"/>
          </a:xfrm>
          <a:prstGeom prst="rect">
            <a:avLst/>
          </a:prstGeom>
        </p:spPr>
      </p:pic>
      <p:pic>
        <p:nvPicPr>
          <p:cNvPr id="10" name="Inhaltsplatzhalt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923" y="2818927"/>
            <a:ext cx="5138684" cy="3423648"/>
          </a:xfrm>
          <a:prstGeom prst="rect">
            <a:avLst/>
          </a:prstGeom>
        </p:spPr>
      </p:pic>
    </p:spTree>
    <p:extLst>
      <p:ext uri="{BB962C8B-B14F-4D97-AF65-F5344CB8AC3E}">
        <p14:creationId xmlns:p14="http://schemas.microsoft.com/office/powerpoint/2010/main" val="3868514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…und zum Schluss</a:t>
            </a:r>
          </a:p>
        </p:txBody>
      </p:sp>
      <p:sp>
        <p:nvSpPr>
          <p:cNvPr id="3" name="Inhaltsplatzhalter 2"/>
          <p:cNvSpPr>
            <a:spLocks noGrp="1"/>
          </p:cNvSpPr>
          <p:nvPr>
            <p:ph idx="1"/>
          </p:nvPr>
        </p:nvSpPr>
        <p:spPr/>
        <p:txBody>
          <a:bodyPr>
            <a:normAutofit/>
          </a:bodyPr>
          <a:lstStyle/>
          <a:p>
            <a:endParaRPr lang="de-CH" dirty="0"/>
          </a:p>
          <a:p>
            <a:r>
              <a:rPr lang="de-CH" dirty="0"/>
              <a:t>Bei Fragen oder Anliegen, wenden Sie sich an: </a:t>
            </a:r>
          </a:p>
          <a:p>
            <a:pPr marL="0" indent="0">
              <a:buNone/>
            </a:pPr>
            <a:r>
              <a:rPr lang="de-CH" dirty="0"/>
              <a:t>  Ressortvorsteherin Heidi Weiss</a:t>
            </a:r>
          </a:p>
          <a:p>
            <a:r>
              <a:rPr lang="de-CH" dirty="0"/>
              <a:t>Weitere Informationen finden Sie auf unserer Homepage </a:t>
            </a:r>
            <a:r>
              <a:rPr lang="de-CH" dirty="0">
                <a:hlinkClick r:id="rId3"/>
              </a:rPr>
              <a:t>www.bauma.ch</a:t>
            </a:r>
            <a:endParaRPr lang="de-CH" dirty="0"/>
          </a:p>
          <a:p>
            <a:r>
              <a:rPr lang="de-CH" dirty="0"/>
              <a:t>Tag der offenen Tür 26.08.17</a:t>
            </a:r>
          </a:p>
          <a:p>
            <a:r>
              <a:rPr lang="de-CH" dirty="0"/>
              <a:t>Informationsveranstaltung 29.08.17</a:t>
            </a:r>
          </a:p>
          <a:p>
            <a:pPr marL="0" indent="0">
              <a:buNone/>
            </a:pPr>
            <a:endParaRPr lang="de-CH" dirty="0"/>
          </a:p>
          <a:p>
            <a:endParaRPr lang="de-CH" dirty="0"/>
          </a:p>
          <a:p>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24</a:t>
            </a:fld>
            <a:endParaRPr lang="de-CH"/>
          </a:p>
        </p:txBody>
      </p:sp>
    </p:spTree>
    <p:extLst>
      <p:ext uri="{BB962C8B-B14F-4D97-AF65-F5344CB8AC3E}">
        <p14:creationId xmlns:p14="http://schemas.microsoft.com/office/powerpoint/2010/main" val="1542880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normAutofit/>
          </a:bodyPr>
          <a:lstStyle/>
          <a:p>
            <a:pPr marL="0" indent="0">
              <a:buNone/>
            </a:pPr>
            <a:r>
              <a:rPr lang="de-CH" dirty="0"/>
              <a:t>	Abstimmung an der Urne</a:t>
            </a:r>
          </a:p>
          <a:p>
            <a:pPr marL="0" indent="0">
              <a:buNone/>
            </a:pPr>
            <a:r>
              <a:rPr lang="de-CH" dirty="0"/>
              <a:t>	24. September 2017</a:t>
            </a:r>
          </a:p>
          <a:p>
            <a:endParaRPr lang="de-CH" dirty="0"/>
          </a:p>
          <a:p>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25</a:t>
            </a:fld>
            <a:endParaRPr lang="de-CH"/>
          </a:p>
        </p:txBody>
      </p:sp>
      <p:pic>
        <p:nvPicPr>
          <p:cNvPr id="6" name="Inhaltsplatzhalt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440" y="3113547"/>
            <a:ext cx="5603387" cy="2916362"/>
          </a:xfrm>
          <a:prstGeom prst="rect">
            <a:avLst/>
          </a:prstGeom>
        </p:spPr>
      </p:pic>
    </p:spTree>
    <p:extLst>
      <p:ext uri="{BB962C8B-B14F-4D97-AF65-F5344CB8AC3E}">
        <p14:creationId xmlns:p14="http://schemas.microsoft.com/office/powerpoint/2010/main" val="625545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33938" y="908720"/>
            <a:ext cx="6470842" cy="540000"/>
          </a:xfrm>
        </p:spPr>
        <p:txBody>
          <a:bodyPr>
            <a:noAutofit/>
          </a:bodyPr>
          <a:lstStyle/>
          <a:p>
            <a:r>
              <a:rPr lang="de-CH" sz="3200" dirty="0" smtClean="0"/>
              <a:t>Das </a:t>
            </a:r>
            <a:r>
              <a:rPr lang="de-CH" sz="3200" dirty="0" err="1" smtClean="0"/>
              <a:t>Halli</a:t>
            </a:r>
            <a:r>
              <a:rPr lang="de-CH" sz="3200" dirty="0" smtClean="0"/>
              <a:t> einst – und morgen?</a:t>
            </a:r>
            <a:endParaRPr lang="de-CH" sz="3200" dirty="0"/>
          </a:p>
        </p:txBody>
      </p:sp>
      <p:sp>
        <p:nvSpPr>
          <p:cNvPr id="4" name="Foliennummernplatzhalter 3"/>
          <p:cNvSpPr>
            <a:spLocks noGrp="1"/>
          </p:cNvSpPr>
          <p:nvPr>
            <p:ph type="sldNum" sz="quarter" idx="12"/>
          </p:nvPr>
        </p:nvSpPr>
        <p:spPr/>
        <p:txBody>
          <a:bodyPr/>
          <a:lstStyle/>
          <a:p>
            <a:fld id="{BD202FFA-86BF-484C-AC21-D72768713A46}" type="slidenum">
              <a:rPr lang="de-CH" smtClean="0"/>
              <a:t>26</a:t>
            </a:fld>
            <a:endParaRPr lang="de-CH"/>
          </a:p>
        </p:txBody>
      </p:sp>
      <p:grpSp>
        <p:nvGrpSpPr>
          <p:cNvPr id="5" name="Group 6"/>
          <p:cNvGrpSpPr>
            <a:grpSpLocks noChangeAspect="1"/>
          </p:cNvGrpSpPr>
          <p:nvPr/>
        </p:nvGrpSpPr>
        <p:grpSpPr bwMode="auto">
          <a:xfrm rot="16200000">
            <a:off x="2264601" y="600300"/>
            <a:ext cx="4749408" cy="6759346"/>
            <a:chOff x="2050" y="1026"/>
            <a:chExt cx="2233" cy="3178"/>
          </a:xfrm>
        </p:grpSpPr>
        <p:sp>
          <p:nvSpPr>
            <p:cNvPr id="6" name="AutoShape 5"/>
            <p:cNvSpPr>
              <a:spLocks noChangeAspect="1" noChangeArrowheads="1" noTextEdit="1"/>
            </p:cNvSpPr>
            <p:nvPr/>
          </p:nvSpPr>
          <p:spPr bwMode="auto">
            <a:xfrm>
              <a:off x="2050" y="1026"/>
              <a:ext cx="2071" cy="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 y="1157"/>
              <a:ext cx="2226" cy="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03356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852936"/>
            <a:ext cx="6902890" cy="576064"/>
          </a:xfrm>
        </p:spPr>
        <p:txBody>
          <a:bodyPr>
            <a:noAutofit/>
          </a:bodyPr>
          <a:lstStyle/>
          <a:p>
            <a:r>
              <a:rPr lang="de-CH" sz="3200" dirty="0" smtClean="0"/>
              <a:t>Danke für Ihre Aufmerksamkeit!</a:t>
            </a:r>
            <a:endParaRPr lang="de-CH" sz="3200" dirty="0"/>
          </a:p>
        </p:txBody>
      </p:sp>
      <p:sp>
        <p:nvSpPr>
          <p:cNvPr id="4" name="Foliennummernplatzhalter 3"/>
          <p:cNvSpPr>
            <a:spLocks noGrp="1"/>
          </p:cNvSpPr>
          <p:nvPr>
            <p:ph type="sldNum" sz="quarter" idx="12"/>
          </p:nvPr>
        </p:nvSpPr>
        <p:spPr/>
        <p:txBody>
          <a:bodyPr/>
          <a:lstStyle/>
          <a:p>
            <a:fld id="{BD202FFA-86BF-484C-AC21-D72768713A46}" type="slidenum">
              <a:rPr lang="de-CH" smtClean="0">
                <a:solidFill>
                  <a:prstClr val="black"/>
                </a:solidFill>
              </a:rPr>
              <a:pPr/>
              <a:t>27</a:t>
            </a:fld>
            <a:endParaRPr lang="de-CH">
              <a:solidFill>
                <a:prstClr val="black"/>
              </a:solidFill>
            </a:endParaRPr>
          </a:p>
        </p:txBody>
      </p:sp>
    </p:spTree>
    <p:extLst>
      <p:ext uri="{BB962C8B-B14F-4D97-AF65-F5344CB8AC3E}">
        <p14:creationId xmlns:p14="http://schemas.microsoft.com/office/powerpoint/2010/main" val="1423316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Ist – Situation: </a:t>
            </a:r>
          </a:p>
        </p:txBody>
      </p:sp>
      <p:sp>
        <p:nvSpPr>
          <p:cNvPr id="3" name="Inhaltsplatzhalter 2"/>
          <p:cNvSpPr>
            <a:spLocks noGrp="1"/>
          </p:cNvSpPr>
          <p:nvPr>
            <p:ph idx="1"/>
          </p:nvPr>
        </p:nvSpPr>
        <p:spPr/>
        <p:txBody>
          <a:bodyPr>
            <a:normAutofit lnSpcReduction="10000"/>
          </a:bodyPr>
          <a:lstStyle/>
          <a:p>
            <a:endParaRPr lang="de-CH" dirty="0"/>
          </a:p>
          <a:p>
            <a:r>
              <a:rPr lang="de-CH" dirty="0"/>
              <a:t>Hallenbad ist 44 Jahre alt</a:t>
            </a:r>
          </a:p>
          <a:p>
            <a:pPr marL="0" indent="0">
              <a:buNone/>
            </a:pPr>
            <a:r>
              <a:rPr lang="de-CH" dirty="0"/>
              <a:t> </a:t>
            </a:r>
          </a:p>
          <a:p>
            <a:r>
              <a:rPr lang="de-CH" dirty="0"/>
              <a:t>Sanierungsbedarf:</a:t>
            </a:r>
          </a:p>
          <a:p>
            <a:pPr marL="0" indent="0">
              <a:buNone/>
            </a:pPr>
            <a:r>
              <a:rPr lang="de-CH" dirty="0"/>
              <a:t>	Technik </a:t>
            </a:r>
          </a:p>
          <a:p>
            <a:pPr marL="0" indent="0">
              <a:buNone/>
            </a:pPr>
            <a:r>
              <a:rPr lang="de-CH" dirty="0"/>
              <a:t>	Bau</a:t>
            </a:r>
          </a:p>
          <a:p>
            <a:pPr marL="0" indent="0">
              <a:buNone/>
            </a:pPr>
            <a:r>
              <a:rPr lang="de-CH" dirty="0"/>
              <a:t>	Betrieb </a:t>
            </a:r>
          </a:p>
          <a:p>
            <a:pPr marL="0" indent="0">
              <a:buNone/>
            </a:pPr>
            <a:r>
              <a:rPr lang="de-CH" dirty="0"/>
              <a:t>		</a:t>
            </a:r>
          </a:p>
          <a:p>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3</a:t>
            </a:fld>
            <a:endParaRPr lang="de-CH"/>
          </a:p>
        </p:txBody>
      </p:sp>
    </p:spTree>
    <p:extLst>
      <p:ext uri="{BB962C8B-B14F-4D97-AF65-F5344CB8AC3E}">
        <p14:creationId xmlns:p14="http://schemas.microsoft.com/office/powerpoint/2010/main" val="2727691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Lösungsweg bis jetzt</a:t>
            </a:r>
          </a:p>
        </p:txBody>
      </p:sp>
      <p:sp>
        <p:nvSpPr>
          <p:cNvPr id="3" name="Inhaltsplatzhalter 2"/>
          <p:cNvSpPr>
            <a:spLocks noGrp="1"/>
          </p:cNvSpPr>
          <p:nvPr>
            <p:ph idx="1"/>
          </p:nvPr>
        </p:nvSpPr>
        <p:spPr>
          <a:xfrm>
            <a:off x="848268" y="2060848"/>
            <a:ext cx="8100000" cy="4067952"/>
          </a:xfrm>
        </p:spPr>
        <p:txBody>
          <a:bodyPr>
            <a:normAutofit/>
          </a:bodyPr>
          <a:lstStyle/>
          <a:p>
            <a:r>
              <a:rPr lang="de-CH" dirty="0"/>
              <a:t>Bestandesaufnahme und Erhebung Sanierungsbedarf</a:t>
            </a:r>
          </a:p>
          <a:p>
            <a:r>
              <a:rPr lang="de-CH" dirty="0"/>
              <a:t>Einsatz Strategiegruppe und Projektgruppe </a:t>
            </a:r>
          </a:p>
          <a:p>
            <a:r>
              <a:rPr lang="de-CH" dirty="0"/>
              <a:t>Einbezug Hallenbadbesucher/innen</a:t>
            </a:r>
          </a:p>
          <a:p>
            <a:r>
              <a:rPr lang="de-CH" dirty="0"/>
              <a:t>Ausarbeitung von zwei Varianten</a:t>
            </a:r>
          </a:p>
          <a:p>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4</a:t>
            </a:fld>
            <a:endParaRPr lang="de-CH"/>
          </a:p>
        </p:txBody>
      </p:sp>
    </p:spTree>
    <p:extLst>
      <p:ext uri="{BB962C8B-B14F-4D97-AF65-F5344CB8AC3E}">
        <p14:creationId xmlns:p14="http://schemas.microsoft.com/office/powerpoint/2010/main" val="2051649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b="1" dirty="0"/>
              <a:t/>
            </a:r>
            <a:br>
              <a:rPr lang="de-CH" b="1" dirty="0"/>
            </a:br>
            <a:r>
              <a:rPr lang="de-CH" dirty="0"/>
              <a:t>Grundsatzentscheid</a:t>
            </a:r>
            <a:br>
              <a:rPr lang="de-CH" dirty="0"/>
            </a:br>
            <a:endParaRPr lang="de-CH" dirty="0"/>
          </a:p>
        </p:txBody>
      </p:sp>
      <p:sp>
        <p:nvSpPr>
          <p:cNvPr id="3" name="Inhaltsplatzhalter 2"/>
          <p:cNvSpPr>
            <a:spLocks noGrp="1"/>
          </p:cNvSpPr>
          <p:nvPr>
            <p:ph idx="1"/>
          </p:nvPr>
        </p:nvSpPr>
        <p:spPr>
          <a:xfrm>
            <a:off x="824459" y="1628799"/>
            <a:ext cx="8123809" cy="4532157"/>
          </a:xfrm>
        </p:spPr>
        <p:txBody>
          <a:bodyPr/>
          <a:lstStyle/>
          <a:p>
            <a:pPr marL="0" indent="0">
              <a:buNone/>
            </a:pPr>
            <a:r>
              <a:rPr lang="de-CH" dirty="0"/>
              <a:t>Wollen Sie das Hallenbad sanieren?</a:t>
            </a:r>
          </a:p>
          <a:p>
            <a:pPr marL="0" indent="0">
              <a:buNone/>
            </a:pPr>
            <a:endParaRPr lang="de-CH" b="1" dirty="0"/>
          </a:p>
          <a:p>
            <a:pPr marL="0" indent="0">
              <a:buNone/>
            </a:pPr>
            <a:r>
              <a:rPr lang="de-CH" b="1" dirty="0"/>
              <a:t>Ja</a:t>
            </a:r>
            <a:r>
              <a:rPr lang="de-CH" dirty="0"/>
              <a:t>           </a:t>
            </a:r>
          </a:p>
          <a:p>
            <a:pPr marL="0" indent="0">
              <a:buNone/>
            </a:pPr>
            <a:r>
              <a:rPr lang="de-CH" dirty="0"/>
              <a:t>Varianten Bestand / Erweiterung</a:t>
            </a:r>
          </a:p>
          <a:p>
            <a:pPr marL="0" indent="0">
              <a:buNone/>
            </a:pPr>
            <a:endParaRPr lang="de-CH" dirty="0"/>
          </a:p>
          <a:p>
            <a:pPr marL="0" indent="0">
              <a:buNone/>
            </a:pPr>
            <a:r>
              <a:rPr lang="de-CH" b="1" dirty="0"/>
              <a:t>Nein</a:t>
            </a:r>
          </a:p>
          <a:p>
            <a:pPr marL="0" indent="0">
              <a:buNone/>
            </a:pPr>
            <a:r>
              <a:rPr lang="de-CH" dirty="0"/>
              <a:t>Schliessung Hallenbad</a:t>
            </a:r>
          </a:p>
          <a:p>
            <a:pPr marL="0" indent="0">
              <a:buNone/>
            </a:pPr>
            <a:endParaRPr lang="de-CH" dirty="0"/>
          </a:p>
        </p:txBody>
      </p:sp>
      <p:sp>
        <p:nvSpPr>
          <p:cNvPr id="4" name="Foliennummernplatzhalter 3"/>
          <p:cNvSpPr>
            <a:spLocks noGrp="1"/>
          </p:cNvSpPr>
          <p:nvPr>
            <p:ph type="sldNum" sz="quarter" idx="12"/>
          </p:nvPr>
        </p:nvSpPr>
        <p:spPr/>
        <p:txBody>
          <a:bodyPr/>
          <a:lstStyle/>
          <a:p>
            <a:fld id="{BD202FFA-86BF-484C-AC21-D72768713A46}" type="slidenum">
              <a:rPr lang="de-CH" smtClean="0"/>
              <a:t>5</a:t>
            </a:fld>
            <a:endParaRPr lang="de-CH"/>
          </a:p>
        </p:txBody>
      </p:sp>
      <p:sp>
        <p:nvSpPr>
          <p:cNvPr id="5" name="Pfeil nach rechts 4"/>
          <p:cNvSpPr/>
          <p:nvPr/>
        </p:nvSpPr>
        <p:spPr>
          <a:xfrm>
            <a:off x="2267744" y="28273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Pfeil nach rechts 5"/>
          <p:cNvSpPr/>
          <p:nvPr/>
        </p:nvSpPr>
        <p:spPr>
          <a:xfrm>
            <a:off x="2267744" y="45617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95121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Schliessung Hallenbad</a:t>
            </a:r>
          </a:p>
        </p:txBody>
      </p:sp>
      <p:sp>
        <p:nvSpPr>
          <p:cNvPr id="3" name="Inhaltsplatzhalter 2"/>
          <p:cNvSpPr>
            <a:spLocks noGrp="1"/>
          </p:cNvSpPr>
          <p:nvPr>
            <p:ph idx="1"/>
          </p:nvPr>
        </p:nvSpPr>
        <p:spPr>
          <a:xfrm>
            <a:off x="837462" y="1856350"/>
            <a:ext cx="8100000" cy="4500000"/>
          </a:xfrm>
        </p:spPr>
        <p:txBody>
          <a:bodyPr>
            <a:normAutofit fontScale="85000" lnSpcReduction="20000"/>
          </a:bodyPr>
          <a:lstStyle/>
          <a:p>
            <a:pPr marL="0" indent="0">
              <a:buNone/>
            </a:pPr>
            <a:r>
              <a:rPr lang="de-CH" dirty="0"/>
              <a:t>Kosten für Rückbau ca. CHF 0.7 bis 1.2 Mio.</a:t>
            </a:r>
          </a:p>
          <a:p>
            <a:pPr marL="0" indent="0">
              <a:buNone/>
            </a:pPr>
            <a:r>
              <a:rPr lang="de-CH" dirty="0"/>
              <a:t>Kosten für Umnutzung?</a:t>
            </a:r>
          </a:p>
          <a:p>
            <a:pPr marL="0" indent="0">
              <a:buNone/>
            </a:pPr>
            <a:r>
              <a:rPr lang="de-CH" dirty="0"/>
              <a:t>Kosten für Schulschwimmen?</a:t>
            </a:r>
          </a:p>
          <a:p>
            <a:pPr marL="0" indent="0">
              <a:buNone/>
            </a:pPr>
            <a:endParaRPr lang="de-CH" dirty="0"/>
          </a:p>
          <a:p>
            <a:pPr marL="0" indent="0">
              <a:buNone/>
            </a:pPr>
            <a:r>
              <a:rPr lang="de-CH" dirty="0"/>
              <a:t>Verluste für:</a:t>
            </a:r>
          </a:p>
          <a:p>
            <a:pPr marL="0" indent="0">
              <a:buNone/>
            </a:pPr>
            <a:r>
              <a:rPr lang="de-CH" dirty="0"/>
              <a:t>Kinder, Familien, </a:t>
            </a:r>
            <a:r>
              <a:rPr lang="de-CH" dirty="0" smtClean="0"/>
              <a:t>Sportler</a:t>
            </a:r>
            <a:endParaRPr lang="de-CH" dirty="0"/>
          </a:p>
          <a:p>
            <a:pPr marL="0" indent="0">
              <a:buNone/>
            </a:pPr>
            <a:r>
              <a:rPr lang="de-CH" dirty="0"/>
              <a:t>SLRG </a:t>
            </a:r>
            <a:r>
              <a:rPr lang="de-CH" dirty="0" smtClean="0"/>
              <a:t>Bauma</a:t>
            </a:r>
            <a:endParaRPr lang="de-CH" dirty="0"/>
          </a:p>
          <a:p>
            <a:pPr marL="0" indent="0">
              <a:buNone/>
            </a:pPr>
            <a:r>
              <a:rPr lang="de-CH" dirty="0" smtClean="0"/>
              <a:t>Aquafitkurse</a:t>
            </a:r>
            <a:endParaRPr lang="de-CH" dirty="0"/>
          </a:p>
          <a:p>
            <a:pPr marL="0" indent="0">
              <a:buNone/>
            </a:pPr>
            <a:r>
              <a:rPr lang="de-CH" dirty="0" smtClean="0"/>
              <a:t>Kinderkurse</a:t>
            </a:r>
            <a:endParaRPr lang="de-CH" dirty="0"/>
          </a:p>
          <a:p>
            <a:pPr marL="0" indent="0">
              <a:buNone/>
            </a:pPr>
            <a:r>
              <a:rPr lang="de-CH" dirty="0" smtClean="0"/>
              <a:t>Rheumaschwimmen.... Bauma</a:t>
            </a:r>
            <a:endParaRPr lang="de-CH" dirty="0"/>
          </a:p>
          <a:p>
            <a:pPr marL="0" indent="0">
              <a:buNone/>
            </a:pPr>
            <a:endParaRPr lang="de-CH" dirty="0"/>
          </a:p>
        </p:txBody>
      </p:sp>
      <p:sp>
        <p:nvSpPr>
          <p:cNvPr id="4" name="Foliennummernplatzhalter 3"/>
          <p:cNvSpPr>
            <a:spLocks noGrp="1"/>
          </p:cNvSpPr>
          <p:nvPr>
            <p:ph type="sldNum" sz="quarter" idx="12"/>
          </p:nvPr>
        </p:nvSpPr>
        <p:spPr/>
        <p:txBody>
          <a:bodyPr/>
          <a:lstStyle/>
          <a:p>
            <a:fld id="{BD202FFA-86BF-484C-AC21-D72768713A46}" type="slidenum">
              <a:rPr lang="de-CH" smtClean="0"/>
              <a:t>6</a:t>
            </a:fld>
            <a:endParaRPr lang="de-CH"/>
          </a:p>
        </p:txBody>
      </p:sp>
    </p:spTree>
    <p:extLst>
      <p:ext uri="{BB962C8B-B14F-4D97-AF65-F5344CB8AC3E}">
        <p14:creationId xmlns:p14="http://schemas.microsoft.com/office/powerpoint/2010/main" val="28226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8627" y="1315060"/>
            <a:ext cx="5919717" cy="517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de-CH" dirty="0"/>
              <a:t>Grundriss heute</a:t>
            </a:r>
          </a:p>
        </p:txBody>
      </p:sp>
      <p:sp>
        <p:nvSpPr>
          <p:cNvPr id="5" name="Foliennummernplatzhalter 4"/>
          <p:cNvSpPr>
            <a:spLocks noGrp="1"/>
          </p:cNvSpPr>
          <p:nvPr>
            <p:ph type="sldNum" sz="quarter" idx="12"/>
          </p:nvPr>
        </p:nvSpPr>
        <p:spPr/>
        <p:txBody>
          <a:bodyPr/>
          <a:lstStyle/>
          <a:p>
            <a:fld id="{BD202FFA-86BF-484C-AC21-D72768713A46}" type="slidenum">
              <a:rPr lang="de-CH" smtClean="0"/>
              <a:t>7</a:t>
            </a:fld>
            <a:endParaRPr lang="de-CH"/>
          </a:p>
        </p:txBody>
      </p:sp>
    </p:spTree>
    <p:extLst>
      <p:ext uri="{BB962C8B-B14F-4D97-AF65-F5344CB8AC3E}">
        <p14:creationId xmlns:p14="http://schemas.microsoft.com/office/powerpoint/2010/main" val="3517812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5"/>
          <p:cNvGraphicFramePr>
            <a:graphicFrameLocks/>
          </p:cNvGraphicFramePr>
          <p:nvPr>
            <p:extLst>
              <p:ext uri="{D42A27DB-BD31-4B8C-83A1-F6EECF244321}">
                <p14:modId xmlns:p14="http://schemas.microsoft.com/office/powerpoint/2010/main" val="4192965786"/>
              </p:ext>
            </p:extLst>
          </p:nvPr>
        </p:nvGraphicFramePr>
        <p:xfrm>
          <a:off x="539550" y="1292824"/>
          <a:ext cx="8424937" cy="5403109"/>
        </p:xfrm>
        <a:graphic>
          <a:graphicData uri="http://schemas.openxmlformats.org/drawingml/2006/table">
            <a:tbl>
              <a:tblPr firstRow="1" bandRow="1">
                <a:tableStyleId>{5C22544A-7EE6-4342-B048-85BDC9FD1C3A}</a:tableStyleId>
              </a:tblPr>
              <a:tblGrid>
                <a:gridCol w="1585554">
                  <a:extLst>
                    <a:ext uri="{9D8B030D-6E8A-4147-A177-3AD203B41FA5}">
                      <a16:colId xmlns="" xmlns:a16="http://schemas.microsoft.com/office/drawing/2014/main" val="20000"/>
                    </a:ext>
                  </a:extLst>
                </a:gridCol>
                <a:gridCol w="3171105">
                  <a:extLst>
                    <a:ext uri="{9D8B030D-6E8A-4147-A177-3AD203B41FA5}">
                      <a16:colId xmlns="" xmlns:a16="http://schemas.microsoft.com/office/drawing/2014/main" val="20001"/>
                    </a:ext>
                  </a:extLst>
                </a:gridCol>
                <a:gridCol w="3668278">
                  <a:extLst>
                    <a:ext uri="{9D8B030D-6E8A-4147-A177-3AD203B41FA5}">
                      <a16:colId xmlns="" xmlns:a16="http://schemas.microsoft.com/office/drawing/2014/main" val="20002"/>
                    </a:ext>
                  </a:extLst>
                </a:gridCol>
              </a:tblGrid>
              <a:tr h="349967">
                <a:tc>
                  <a:txBody>
                    <a:bodyPr/>
                    <a:lstStyle/>
                    <a:p>
                      <a:r>
                        <a:rPr lang="de-CH" dirty="0"/>
                        <a:t>Thema</a:t>
                      </a:r>
                    </a:p>
                  </a:txBody>
                  <a:tcPr/>
                </a:tc>
                <a:tc>
                  <a:txBody>
                    <a:bodyPr/>
                    <a:lstStyle/>
                    <a:p>
                      <a:r>
                        <a:rPr lang="de-CH" dirty="0"/>
                        <a:t>Variante Bestand </a:t>
                      </a:r>
                    </a:p>
                  </a:txBody>
                  <a:tcPr/>
                </a:tc>
                <a:tc>
                  <a:txBody>
                    <a:bodyPr/>
                    <a:lstStyle/>
                    <a:p>
                      <a:r>
                        <a:rPr lang="de-CH" dirty="0"/>
                        <a:t>Variante</a:t>
                      </a:r>
                      <a:r>
                        <a:rPr lang="de-CH" baseline="0" dirty="0"/>
                        <a:t> </a:t>
                      </a:r>
                      <a:r>
                        <a:rPr lang="de-CH" dirty="0"/>
                        <a:t>Erweiterung</a:t>
                      </a:r>
                    </a:p>
                  </a:txBody>
                  <a:tcPr/>
                </a:tc>
                <a:extLst>
                  <a:ext uri="{0D108BD9-81ED-4DB2-BD59-A6C34878D82A}">
                    <a16:rowId xmlns="" xmlns:a16="http://schemas.microsoft.com/office/drawing/2014/main" val="10000"/>
                  </a:ext>
                </a:extLst>
              </a:tr>
              <a:tr h="1662343">
                <a:tc>
                  <a:txBody>
                    <a:bodyPr/>
                    <a:lstStyle/>
                    <a:p>
                      <a:r>
                        <a:rPr lang="de-CH" dirty="0">
                          <a:solidFill>
                            <a:schemeClr val="bg1"/>
                          </a:solidFill>
                        </a:rPr>
                        <a:t>Eingangs-bereich mit</a:t>
                      </a:r>
                    </a:p>
                    <a:p>
                      <a:r>
                        <a:rPr lang="de-CH" dirty="0">
                          <a:solidFill>
                            <a:schemeClr val="bg1"/>
                          </a:solidFill>
                        </a:rPr>
                        <a:t>Bistro und</a:t>
                      </a:r>
                    </a:p>
                    <a:p>
                      <a:r>
                        <a:rPr lang="de-CH" dirty="0">
                          <a:solidFill>
                            <a:schemeClr val="bg1"/>
                          </a:solidFill>
                        </a:rPr>
                        <a:t>Kasse</a:t>
                      </a:r>
                    </a:p>
                  </a:txBody>
                  <a:tcPr>
                    <a:solidFill>
                      <a:schemeClr val="accent1"/>
                    </a:solidFill>
                  </a:tcPr>
                </a:tc>
                <a:tc>
                  <a:txBody>
                    <a:bodyPr/>
                    <a:lstStyle/>
                    <a:p>
                      <a:pPr marL="285750" indent="-285750" algn="l" defTabSz="914400" rtl="0" eaLnBrk="1" latinLnBrk="0" hangingPunct="1">
                        <a:buFont typeface="Arial" panose="020B0604020202020204" pitchFamily="34" charset="0"/>
                        <a:buChar char="•"/>
                      </a:pPr>
                      <a:r>
                        <a:rPr lang="de-CH" sz="1800" kern="1200" dirty="0">
                          <a:solidFill>
                            <a:schemeClr val="dk1"/>
                          </a:solidFill>
                          <a:latin typeface="+mn-lt"/>
                          <a:ea typeface="+mn-ea"/>
                          <a:cs typeface="+mn-cs"/>
                        </a:rPr>
                        <a:t>Kleines Bistro im Eingangsbereich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Nutzung von Personal- Synergien möglich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bleiben gleich</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Grösseres Bistro ist im Eingangsbereich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Nutzung von Personal-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Synergien möglich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grosszügig</a:t>
                      </a:r>
                    </a:p>
                  </a:txBody>
                  <a:tcPr/>
                </a:tc>
                <a:extLst>
                  <a:ext uri="{0D108BD9-81ED-4DB2-BD59-A6C34878D82A}">
                    <a16:rowId xmlns="" xmlns:a16="http://schemas.microsoft.com/office/drawing/2014/main" val="10001"/>
                  </a:ext>
                </a:extLst>
              </a:tr>
              <a:tr h="612442">
                <a:tc>
                  <a:txBody>
                    <a:bodyPr/>
                    <a:lstStyle/>
                    <a:p>
                      <a:r>
                        <a:rPr lang="de-CH" dirty="0">
                          <a:solidFill>
                            <a:schemeClr val="bg1"/>
                          </a:solidFill>
                        </a:rPr>
                        <a:t>Garderobe Nasszellen</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Platzverhältnisse bleiben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Garderoben werden vergrössert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800" kern="1200" dirty="0">
                        <a:solidFill>
                          <a:schemeClr val="dk1"/>
                        </a:solidFill>
                        <a:latin typeface="+mn-lt"/>
                        <a:ea typeface="+mn-ea"/>
                        <a:cs typeface="+mn-cs"/>
                      </a:endParaRPr>
                    </a:p>
                  </a:txBody>
                  <a:tcPr/>
                </a:tc>
                <a:extLst>
                  <a:ext uri="{0D108BD9-81ED-4DB2-BD59-A6C34878D82A}">
                    <a16:rowId xmlns="" xmlns:a16="http://schemas.microsoft.com/office/drawing/2014/main" val="10002"/>
                  </a:ext>
                </a:extLst>
              </a:tr>
              <a:tr h="1399868">
                <a:tc>
                  <a:txBody>
                    <a:bodyPr/>
                    <a:lstStyle/>
                    <a:p>
                      <a:pPr marL="0" indent="0" algn="l" defTabSz="914400" rtl="0" eaLnBrk="1" latinLnBrk="0" hangingPunct="1">
                        <a:buFont typeface="Arial" panose="020B0604020202020204" pitchFamily="34" charset="0"/>
                        <a:buNone/>
                      </a:pPr>
                      <a:r>
                        <a:rPr lang="de-CH" sz="1800" kern="1200" dirty="0">
                          <a:solidFill>
                            <a:schemeClr val="bg1"/>
                          </a:solidFill>
                          <a:latin typeface="+mn-lt"/>
                          <a:ea typeface="+mn-ea"/>
                          <a:cs typeface="+mn-cs"/>
                        </a:rPr>
                        <a:t>Bad</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Wasserfläche unverändert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Struktur unverändert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Überschneidungen in Nutzung bleiben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Nichtschwimmerbecken mit  Hubboden bringt zusätzliche Wasserfläche, flexiblere Nutzung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Spielbereich für Kleinkinder grösser</a:t>
                      </a:r>
                    </a:p>
                  </a:txBody>
                  <a:tcPr/>
                </a:tc>
                <a:extLst>
                  <a:ext uri="{0D108BD9-81ED-4DB2-BD59-A6C34878D82A}">
                    <a16:rowId xmlns="" xmlns:a16="http://schemas.microsoft.com/office/drawing/2014/main" val="10003"/>
                  </a:ext>
                </a:extLst>
              </a:tr>
              <a:tr h="1196869">
                <a:tc>
                  <a:txBody>
                    <a:bodyPr/>
                    <a:lstStyle/>
                    <a:p>
                      <a:r>
                        <a:rPr lang="de-CH" dirty="0">
                          <a:solidFill>
                            <a:schemeClr val="bg1"/>
                          </a:solidFill>
                        </a:rPr>
                        <a:t>Baustruktur</a:t>
                      </a:r>
                    </a:p>
                  </a:txBody>
                  <a:tcP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Baustruktur wenig verändert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Bistro wird kleiner</a:t>
                      </a:r>
                    </a:p>
                  </a:txBody>
                  <a:tcPr>
                    <a:solidFill>
                      <a:srgbClr val="E9EDF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a:solidFill>
                            <a:schemeClr val="dk1"/>
                          </a:solidFill>
                          <a:latin typeface="+mn-lt"/>
                          <a:ea typeface="+mn-ea"/>
                          <a:cs typeface="+mn-cs"/>
                        </a:rPr>
                        <a:t>Grösserer  Baukörper im Übergangsbereich zur Mehrzweckhalle</a:t>
                      </a:r>
                    </a:p>
                  </a:txBody>
                  <a:tcPr>
                    <a:solidFill>
                      <a:srgbClr val="E9EDF4"/>
                    </a:solidFill>
                  </a:tcPr>
                </a:tc>
                <a:extLst>
                  <a:ext uri="{0D108BD9-81ED-4DB2-BD59-A6C34878D82A}">
                    <a16:rowId xmlns="" xmlns:a16="http://schemas.microsoft.com/office/drawing/2014/main" val="10004"/>
                  </a:ext>
                </a:extLst>
              </a:tr>
            </a:tbl>
          </a:graphicData>
        </a:graphic>
      </p:graphicFrame>
      <p:sp>
        <p:nvSpPr>
          <p:cNvPr id="2" name="Titel 1"/>
          <p:cNvSpPr>
            <a:spLocks noGrp="1"/>
          </p:cNvSpPr>
          <p:nvPr>
            <p:ph type="title"/>
          </p:nvPr>
        </p:nvSpPr>
        <p:spPr>
          <a:xfrm>
            <a:off x="857351" y="656228"/>
            <a:ext cx="8100000" cy="540000"/>
          </a:xfrm>
        </p:spPr>
        <p:txBody>
          <a:bodyPr>
            <a:normAutofit fontScale="90000"/>
          </a:bodyPr>
          <a:lstStyle/>
          <a:p>
            <a:r>
              <a:rPr lang="de-CH" dirty="0"/>
              <a:t/>
            </a:r>
            <a:br>
              <a:rPr lang="de-CH" dirty="0"/>
            </a:br>
            <a:r>
              <a:rPr lang="de-CH" sz="2700" dirty="0"/>
              <a:t>Varianten Bestand / Erweiterung</a:t>
            </a:r>
            <a:endParaRPr lang="de-CH" dirty="0"/>
          </a:p>
        </p:txBody>
      </p:sp>
      <p:sp>
        <p:nvSpPr>
          <p:cNvPr id="5" name="Foliennummernplatzhalter 4"/>
          <p:cNvSpPr>
            <a:spLocks noGrp="1"/>
          </p:cNvSpPr>
          <p:nvPr>
            <p:ph type="sldNum" sz="quarter" idx="12"/>
          </p:nvPr>
        </p:nvSpPr>
        <p:spPr/>
        <p:txBody>
          <a:bodyPr/>
          <a:lstStyle/>
          <a:p>
            <a:fld id="{BD202FFA-86BF-484C-AC21-D72768713A46}" type="slidenum">
              <a:rPr lang="de-CH" smtClean="0"/>
              <a:t>8</a:t>
            </a:fld>
            <a:endParaRPr lang="de-CH" dirty="0"/>
          </a:p>
        </p:txBody>
      </p:sp>
      <p:sp>
        <p:nvSpPr>
          <p:cNvPr id="7" name="Pfeil nach rechts 6"/>
          <p:cNvSpPr/>
          <p:nvPr/>
        </p:nvSpPr>
        <p:spPr>
          <a:xfrm>
            <a:off x="153580" y="277498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7097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8627" y="1315060"/>
            <a:ext cx="5919717" cy="517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de-CH" dirty="0"/>
              <a:t>Grundriss heute</a:t>
            </a:r>
          </a:p>
        </p:txBody>
      </p:sp>
      <p:sp>
        <p:nvSpPr>
          <p:cNvPr id="5" name="Foliennummernplatzhalter 4"/>
          <p:cNvSpPr>
            <a:spLocks noGrp="1"/>
          </p:cNvSpPr>
          <p:nvPr>
            <p:ph type="sldNum" sz="quarter" idx="12"/>
          </p:nvPr>
        </p:nvSpPr>
        <p:spPr/>
        <p:txBody>
          <a:bodyPr/>
          <a:lstStyle/>
          <a:p>
            <a:fld id="{BD202FFA-86BF-484C-AC21-D72768713A46}" type="slidenum">
              <a:rPr lang="de-CH" smtClean="0"/>
              <a:t>9</a:t>
            </a:fld>
            <a:endParaRPr lang="de-CH"/>
          </a:p>
        </p:txBody>
      </p:sp>
      <p:sp>
        <p:nvSpPr>
          <p:cNvPr id="10" name="Pfeil nach links 9"/>
          <p:cNvSpPr/>
          <p:nvPr/>
        </p:nvSpPr>
        <p:spPr>
          <a:xfrm>
            <a:off x="7684609" y="2826644"/>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FF0000"/>
              </a:solidFill>
            </a:endParaRPr>
          </a:p>
        </p:txBody>
      </p:sp>
      <p:sp>
        <p:nvSpPr>
          <p:cNvPr id="3" name="Rechteck 2"/>
          <p:cNvSpPr/>
          <p:nvPr/>
        </p:nvSpPr>
        <p:spPr>
          <a:xfrm>
            <a:off x="6012160" y="2060848"/>
            <a:ext cx="1656184" cy="2016224"/>
          </a:xfrm>
          <a:prstGeom prst="rect">
            <a:avLst/>
          </a:prstGeom>
          <a:solidFill>
            <a:schemeClr val="tx2">
              <a:lumMod val="40000"/>
              <a:lumOff val="6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7183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Master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Mastervorlage; Präsentation</Template>
  <TotalTime>0</TotalTime>
  <Words>3680</Words>
  <Application>Microsoft Office PowerPoint</Application>
  <PresentationFormat>Bildschirmpräsentation (4:3)</PresentationFormat>
  <Paragraphs>622</Paragraphs>
  <Slides>27</Slides>
  <Notes>26</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Mastervorlage; Präsentation</vt:lpstr>
      <vt:lpstr>Willkommen zur Informationsveranstaltung!</vt:lpstr>
      <vt:lpstr>Hallenbad Sanierung  </vt:lpstr>
      <vt:lpstr>Ist – Situation: </vt:lpstr>
      <vt:lpstr>Lösungsweg bis jetzt</vt:lpstr>
      <vt:lpstr> Grundsatzentscheid </vt:lpstr>
      <vt:lpstr>Schliessung Hallenbad</vt:lpstr>
      <vt:lpstr>Grundriss heute</vt:lpstr>
      <vt:lpstr> Varianten Bestand / Erweiterung</vt:lpstr>
      <vt:lpstr>Grundriss heute</vt:lpstr>
      <vt:lpstr>  Varianten- Vergleich </vt:lpstr>
      <vt:lpstr>Grundriss heute</vt:lpstr>
      <vt:lpstr>  Varianten- Vergleich </vt:lpstr>
      <vt:lpstr>Grundriss heute</vt:lpstr>
      <vt:lpstr>  Varianten- Vergleich </vt:lpstr>
      <vt:lpstr>Grundriss heute</vt:lpstr>
      <vt:lpstr> Vor- und Nachteile</vt:lpstr>
      <vt:lpstr> Vor- und Nachteile</vt:lpstr>
      <vt:lpstr>Was ist bei beiden Varianten gleich?</vt:lpstr>
      <vt:lpstr>   </vt:lpstr>
      <vt:lpstr>Finanzierung</vt:lpstr>
      <vt:lpstr>Zusätzliche Steuerbelastung pro Jahr</vt:lpstr>
      <vt:lpstr>Weiteres Vorgehen</vt:lpstr>
      <vt:lpstr>        Fragen</vt:lpstr>
      <vt:lpstr>…und zum Schluss</vt:lpstr>
      <vt:lpstr>PowerPoint-Präsentation</vt:lpstr>
      <vt:lpstr>Das Halli einst – und morgen?</vt:lpstr>
      <vt:lpstr>Danke für Ihre Aufmerksamkeit!</vt:lpstr>
    </vt:vector>
  </TitlesOfParts>
  <Company>Regionales Informatikzentrum RIZ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Strahm Andreas</dc:creator>
  <cp:lastModifiedBy>Graf Susanne</cp:lastModifiedBy>
  <cp:revision>331</cp:revision>
  <cp:lastPrinted>2017-06-26T07:13:14Z</cp:lastPrinted>
  <dcterms:created xsi:type="dcterms:W3CDTF">2013-11-04T16:35:51Z</dcterms:created>
  <dcterms:modified xsi:type="dcterms:W3CDTF">2017-09-06T05:49:16Z</dcterms:modified>
</cp:coreProperties>
</file>